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67"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284"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Comfortaa" panose="020B0604020202020204" charset="0"/>
      <p:regular r:id="rId49"/>
      <p:bold r:id="rId50"/>
    </p:embeddedFont>
    <p:embeddedFont>
      <p:font typeface="Garamond" panose="02020404030301010803" pitchFamily="18" charset="0"/>
      <p:regular r:id="rId51"/>
      <p:bold r:id="rId52"/>
      <p:italic r:id="rId53"/>
    </p:embeddedFont>
    <p:embeddedFont>
      <p:font typeface="Nunito" pitchFamily="2" charset="0"/>
      <p:regular r:id="rId54"/>
      <p:bold r:id="rId55"/>
      <p:italic r:id="rId56"/>
      <p:boldItalic r:id="rId57"/>
    </p:embeddedFont>
    <p:embeddedFont>
      <p:font typeface="Nunito Light" pitchFamily="2" charset="0"/>
      <p:regular r:id="rId58"/>
      <p:bold r:id="rId59"/>
      <p:italic r:id="rId60"/>
      <p:boldItalic r:id="rId61"/>
    </p:embeddedFont>
    <p:embeddedFont>
      <p:font typeface="Playfair Display" panose="00000500000000000000" pitchFamily="2" charset="0"/>
      <p:regular r:id="rId62"/>
      <p:bold r:id="rId63"/>
      <p:italic r:id="rId64"/>
      <p:boldItalic r:id="rId6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9" roundtripDataSignature="AMtx7mjIAXevaQJrDBVlDhxGrwpBANE5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F6A5CF-BFF8-4D8A-9E39-FDA18F70716E}">
  <a:tblStyle styleId="{35F6A5CF-BFF8-4D8A-9E39-FDA18F70716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640D67F-E96A-4E8B-88F7-D3DA6391BE92}"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79" Type="http://customschemas.google.com/relationships/presentationmetadata" Target="metadata"/><Relationship Id="rId5" Type="http://schemas.openxmlformats.org/officeDocument/2006/relationships/slide" Target="slides/slide4.xml"/><Relationship Id="rId61" Type="http://schemas.openxmlformats.org/officeDocument/2006/relationships/font" Target="fonts/font13.fntdata"/><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3" name="Google Shape;7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6" name="Google Shape;8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9" name="Google Shape;84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9" name="Google Shape;73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7" name="Google Shape;8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9" name="Google Shape;93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5" name="Google Shape;94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9" name="Google Shape;9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3" name="Google Shape;983;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9" name="Google Shape;98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3" name="Google Shape;100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9" name="Google Shape;1039;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4" name="Google Shape;1064;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0" name="Google Shape;109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6" name="Google Shape;109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2" name="Google Shape;1102;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1" name="Google Shape;75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0" name="Google Shape;111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Google Shape;1123;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9" name="Google Shape;112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5" name="Google Shape;1135;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7" name="Google Shape;1147;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8" name="Google Shape;7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5" name="Google Shape;76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9" name="Google Shape;77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9141619" cy="5154170"/>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6AD6EE87-EBD5-4F12-A48A-63ACA297AC8F}" type="datetimeFigureOut">
              <a:rPr lang="en-US" smtClean="0"/>
              <a:t>5/1/2025</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4FAB73BC-B049-4115-A692-8D63A059BFB8}" type="slidenum">
              <a:rPr lang="en-US" smtClean="0"/>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8511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065484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4395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40196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10658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998162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05371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86252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97596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aption">
    <p:bg>
      <p:bgPr>
        <a:solidFill>
          <a:schemeClr val="accent1"/>
        </a:solidFill>
        <a:effectLst/>
      </p:bgPr>
    </p:bg>
    <p:spTree>
      <p:nvGrpSpPr>
        <p:cNvPr id="1" name="Shape 7"/>
        <p:cNvGrpSpPr/>
        <p:nvPr/>
      </p:nvGrpSpPr>
      <p:grpSpPr>
        <a:xfrm>
          <a:off x="0" y="0"/>
          <a:ext cx="0" cy="0"/>
          <a:chOff x="0" y="0"/>
          <a:chExt cx="0" cy="0"/>
        </a:xfrm>
      </p:grpSpPr>
      <p:sp>
        <p:nvSpPr>
          <p:cNvPr id="29" name="Google Shape;29;p50"/>
          <p:cNvSpPr txBox="1">
            <a:spLocks noGrp="1"/>
          </p:cNvSpPr>
          <p:nvPr>
            <p:ph type="title"/>
          </p:nvPr>
        </p:nvSpPr>
        <p:spPr>
          <a:xfrm>
            <a:off x="2524425" y="2082600"/>
            <a:ext cx="4095300" cy="9783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2"/>
              </a:buClr>
              <a:buSzPts val="9000"/>
              <a:buNone/>
              <a:defRPr sz="9000">
                <a:solidFill>
                  <a:schemeClr val="dk2"/>
                </a:solidFill>
              </a:defRPr>
            </a:lvl1pPr>
            <a:lvl2pPr lvl="1" algn="ctr">
              <a:lnSpc>
                <a:spcPct val="100000"/>
              </a:lnSpc>
              <a:spcBef>
                <a:spcPts val="0"/>
              </a:spcBef>
              <a:spcAft>
                <a:spcPts val="0"/>
              </a:spcAft>
              <a:buClr>
                <a:schemeClr val="dk2"/>
              </a:buClr>
              <a:buSzPts val="9000"/>
              <a:buNone/>
              <a:defRPr sz="9000">
                <a:solidFill>
                  <a:schemeClr val="dk2"/>
                </a:solidFill>
              </a:defRPr>
            </a:lvl2pPr>
            <a:lvl3pPr lvl="2" algn="ctr">
              <a:lnSpc>
                <a:spcPct val="100000"/>
              </a:lnSpc>
              <a:spcBef>
                <a:spcPts val="0"/>
              </a:spcBef>
              <a:spcAft>
                <a:spcPts val="0"/>
              </a:spcAft>
              <a:buClr>
                <a:schemeClr val="dk2"/>
              </a:buClr>
              <a:buSzPts val="9000"/>
              <a:buNone/>
              <a:defRPr sz="9000">
                <a:solidFill>
                  <a:schemeClr val="dk2"/>
                </a:solidFill>
              </a:defRPr>
            </a:lvl3pPr>
            <a:lvl4pPr lvl="3" algn="ctr">
              <a:lnSpc>
                <a:spcPct val="100000"/>
              </a:lnSpc>
              <a:spcBef>
                <a:spcPts val="0"/>
              </a:spcBef>
              <a:spcAft>
                <a:spcPts val="0"/>
              </a:spcAft>
              <a:buClr>
                <a:schemeClr val="dk2"/>
              </a:buClr>
              <a:buSzPts val="9000"/>
              <a:buNone/>
              <a:defRPr sz="9000">
                <a:solidFill>
                  <a:schemeClr val="dk2"/>
                </a:solidFill>
              </a:defRPr>
            </a:lvl4pPr>
            <a:lvl5pPr lvl="4" algn="ctr">
              <a:lnSpc>
                <a:spcPct val="100000"/>
              </a:lnSpc>
              <a:spcBef>
                <a:spcPts val="0"/>
              </a:spcBef>
              <a:spcAft>
                <a:spcPts val="0"/>
              </a:spcAft>
              <a:buClr>
                <a:schemeClr val="dk2"/>
              </a:buClr>
              <a:buSzPts val="9000"/>
              <a:buNone/>
              <a:defRPr sz="9000">
                <a:solidFill>
                  <a:schemeClr val="dk2"/>
                </a:solidFill>
              </a:defRPr>
            </a:lvl5pPr>
            <a:lvl6pPr lvl="5" algn="ctr">
              <a:lnSpc>
                <a:spcPct val="100000"/>
              </a:lnSpc>
              <a:spcBef>
                <a:spcPts val="0"/>
              </a:spcBef>
              <a:spcAft>
                <a:spcPts val="0"/>
              </a:spcAft>
              <a:buClr>
                <a:schemeClr val="dk2"/>
              </a:buClr>
              <a:buSzPts val="9000"/>
              <a:buNone/>
              <a:defRPr sz="9000">
                <a:solidFill>
                  <a:schemeClr val="dk2"/>
                </a:solidFill>
              </a:defRPr>
            </a:lvl6pPr>
            <a:lvl7pPr lvl="6" algn="ctr">
              <a:lnSpc>
                <a:spcPct val="100000"/>
              </a:lnSpc>
              <a:spcBef>
                <a:spcPts val="0"/>
              </a:spcBef>
              <a:spcAft>
                <a:spcPts val="0"/>
              </a:spcAft>
              <a:buClr>
                <a:schemeClr val="dk2"/>
              </a:buClr>
              <a:buSzPts val="9000"/>
              <a:buNone/>
              <a:defRPr sz="9000">
                <a:solidFill>
                  <a:schemeClr val="dk2"/>
                </a:solidFill>
              </a:defRPr>
            </a:lvl7pPr>
            <a:lvl8pPr lvl="7" algn="ctr">
              <a:lnSpc>
                <a:spcPct val="100000"/>
              </a:lnSpc>
              <a:spcBef>
                <a:spcPts val="0"/>
              </a:spcBef>
              <a:spcAft>
                <a:spcPts val="0"/>
              </a:spcAft>
              <a:buClr>
                <a:schemeClr val="dk2"/>
              </a:buClr>
              <a:buSzPts val="9000"/>
              <a:buNone/>
              <a:defRPr sz="9000">
                <a:solidFill>
                  <a:schemeClr val="dk2"/>
                </a:solidFill>
              </a:defRPr>
            </a:lvl8pPr>
            <a:lvl9pPr lvl="8" algn="ctr">
              <a:lnSpc>
                <a:spcPct val="100000"/>
              </a:lnSpc>
              <a:spcBef>
                <a:spcPts val="0"/>
              </a:spcBef>
              <a:spcAft>
                <a:spcPts val="0"/>
              </a:spcAft>
              <a:buClr>
                <a:schemeClr val="dk2"/>
              </a:buClr>
              <a:buSzPts val="9000"/>
              <a:buNone/>
              <a:defRPr sz="9000">
                <a:solidFill>
                  <a:schemeClr val="dk2"/>
                </a:solidFill>
              </a:defRPr>
            </a:lvl9pPr>
          </a:lstStyle>
          <a:p>
            <a:endParaRPr/>
          </a:p>
        </p:txBody>
      </p:sp>
    </p:spTree>
    <p:extLst>
      <p:ext uri="{BB962C8B-B14F-4D97-AF65-F5344CB8AC3E}">
        <p14:creationId xmlns:p14="http://schemas.microsoft.com/office/powerpoint/2010/main" val="2500913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solidFill>
          <a:schemeClr val="accent4"/>
        </a:solidFill>
        <a:effectLst/>
      </p:bgPr>
    </p:bg>
    <p:spTree>
      <p:nvGrpSpPr>
        <p:cNvPr id="1" name="Shape 30"/>
        <p:cNvGrpSpPr/>
        <p:nvPr/>
      </p:nvGrpSpPr>
      <p:grpSpPr>
        <a:xfrm>
          <a:off x="0" y="0"/>
          <a:ext cx="0" cy="0"/>
          <a:chOff x="0" y="0"/>
          <a:chExt cx="0" cy="0"/>
        </a:xfrm>
      </p:grpSpPr>
      <p:sp>
        <p:nvSpPr>
          <p:cNvPr id="31" name="Google Shape;31;p51"/>
          <p:cNvSpPr txBox="1">
            <a:spLocks noGrp="1"/>
          </p:cNvSpPr>
          <p:nvPr>
            <p:ph type="title"/>
          </p:nvPr>
        </p:nvSpPr>
        <p:spPr>
          <a:xfrm>
            <a:off x="1021325" y="418374"/>
            <a:ext cx="699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32" name="Google Shape;32;p51"/>
          <p:cNvSpPr txBox="1">
            <a:spLocks noGrp="1"/>
          </p:cNvSpPr>
          <p:nvPr>
            <p:ph type="subTitle" idx="1"/>
          </p:nvPr>
        </p:nvSpPr>
        <p:spPr>
          <a:xfrm>
            <a:off x="625725" y="1149825"/>
            <a:ext cx="7892700" cy="352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076559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430857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2">
  <p:cSld name="Title and body 2">
    <p:bg>
      <p:bgPr>
        <a:solidFill>
          <a:schemeClr val="accent6"/>
        </a:solidFill>
        <a:effectLst/>
      </p:bgPr>
    </p:bg>
    <p:spTree>
      <p:nvGrpSpPr>
        <p:cNvPr id="1" name="Shape 54"/>
        <p:cNvGrpSpPr/>
        <p:nvPr/>
      </p:nvGrpSpPr>
      <p:grpSpPr>
        <a:xfrm>
          <a:off x="0" y="0"/>
          <a:ext cx="0" cy="0"/>
          <a:chOff x="0" y="0"/>
          <a:chExt cx="0" cy="0"/>
        </a:xfrm>
      </p:grpSpPr>
      <p:sp>
        <p:nvSpPr>
          <p:cNvPr id="73" name="Google Shape;73;p52"/>
          <p:cNvSpPr txBox="1">
            <a:spLocks noGrp="1"/>
          </p:cNvSpPr>
          <p:nvPr>
            <p:ph type="title"/>
          </p:nvPr>
        </p:nvSpPr>
        <p:spPr>
          <a:xfrm>
            <a:off x="4169664" y="1225332"/>
            <a:ext cx="3264300" cy="74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74" name="Google Shape;74;p52"/>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3284868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5">
  <p:cSld name="Title and body 5">
    <p:bg>
      <p:bgPr>
        <a:solidFill>
          <a:schemeClr val="accent1"/>
        </a:solidFill>
        <a:effectLst/>
      </p:bgPr>
    </p:bg>
    <p:spTree>
      <p:nvGrpSpPr>
        <p:cNvPr id="1" name="Shape 76"/>
        <p:cNvGrpSpPr/>
        <p:nvPr/>
      </p:nvGrpSpPr>
      <p:grpSpPr>
        <a:xfrm>
          <a:off x="0" y="0"/>
          <a:ext cx="0" cy="0"/>
          <a:chOff x="0" y="0"/>
          <a:chExt cx="0" cy="0"/>
        </a:xfrm>
      </p:grpSpPr>
      <p:sp>
        <p:nvSpPr>
          <p:cNvPr id="95" name="Google Shape;95;p53"/>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96" name="Google Shape;96;p53"/>
          <p:cNvSpPr txBox="1">
            <a:spLocks noGrp="1"/>
          </p:cNvSpPr>
          <p:nvPr>
            <p:ph type="subTitle" idx="1"/>
          </p:nvPr>
        </p:nvSpPr>
        <p:spPr>
          <a:xfrm>
            <a:off x="2166425" y="1607300"/>
            <a:ext cx="4815300" cy="209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787311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accent4"/>
        </a:solidFill>
        <a:effectLst/>
      </p:bgPr>
    </p:bg>
    <p:spTree>
      <p:nvGrpSpPr>
        <p:cNvPr id="1" name="Shape 97"/>
        <p:cNvGrpSpPr/>
        <p:nvPr/>
      </p:nvGrpSpPr>
      <p:grpSpPr>
        <a:xfrm>
          <a:off x="0" y="0"/>
          <a:ext cx="0" cy="0"/>
          <a:chOff x="0" y="0"/>
          <a:chExt cx="0" cy="0"/>
        </a:xfrm>
      </p:grpSpPr>
      <p:sp>
        <p:nvSpPr>
          <p:cNvPr id="99" name="Google Shape;99;p54"/>
          <p:cNvSpPr txBox="1">
            <a:spLocks noGrp="1"/>
          </p:cNvSpPr>
          <p:nvPr>
            <p:ph type="title"/>
          </p:nvPr>
        </p:nvSpPr>
        <p:spPr>
          <a:xfrm>
            <a:off x="1252725" y="1196524"/>
            <a:ext cx="2246700" cy="149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113" name="Google Shape;113;p54"/>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9pPr>
          </a:lstStyle>
          <a:p>
            <a:endParaRPr/>
          </a:p>
        </p:txBody>
      </p:sp>
    </p:spTree>
    <p:extLst>
      <p:ext uri="{BB962C8B-B14F-4D97-AF65-F5344CB8AC3E}">
        <p14:creationId xmlns:p14="http://schemas.microsoft.com/office/powerpoint/2010/main" val="42315547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1"/>
        <p:cNvGrpSpPr/>
        <p:nvPr/>
      </p:nvGrpSpPr>
      <p:grpSpPr>
        <a:xfrm>
          <a:off x="0" y="0"/>
          <a:ext cx="0" cy="0"/>
          <a:chOff x="0" y="0"/>
          <a:chExt cx="0" cy="0"/>
        </a:xfrm>
      </p:grpSpPr>
      <p:sp>
        <p:nvSpPr>
          <p:cNvPr id="142" name="Google Shape;142;p55"/>
          <p:cNvSpPr txBox="1">
            <a:spLocks noGrp="1"/>
          </p:cNvSpPr>
          <p:nvPr>
            <p:ph type="title"/>
          </p:nvPr>
        </p:nvSpPr>
        <p:spPr>
          <a:xfrm>
            <a:off x="2377440" y="1124712"/>
            <a:ext cx="4389000" cy="145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9600"/>
              <a:buNone/>
              <a:defRPr sz="9600">
                <a:solidFill>
                  <a:schemeClr val="dk2"/>
                </a:solidFill>
              </a:defRPr>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endParaRPr/>
          </a:p>
        </p:txBody>
      </p:sp>
      <p:sp>
        <p:nvSpPr>
          <p:cNvPr id="143" name="Google Shape;143;p55"/>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4030167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solidFill>
          <a:schemeClr val="accent6"/>
        </a:solidFill>
        <a:effectLst/>
      </p:bgPr>
    </p:bg>
    <p:spTree>
      <p:nvGrpSpPr>
        <p:cNvPr id="1" name="Shape 157"/>
        <p:cNvGrpSpPr/>
        <p:nvPr/>
      </p:nvGrpSpPr>
      <p:grpSpPr>
        <a:xfrm>
          <a:off x="0" y="0"/>
          <a:ext cx="0" cy="0"/>
          <a:chOff x="0" y="0"/>
          <a:chExt cx="0" cy="0"/>
        </a:xfrm>
      </p:grpSpPr>
      <p:sp>
        <p:nvSpPr>
          <p:cNvPr id="160" name="Google Shape;160;p56"/>
          <p:cNvSpPr txBox="1">
            <a:spLocks noGrp="1"/>
          </p:cNvSpPr>
          <p:nvPr>
            <p:ph type="title"/>
          </p:nvPr>
        </p:nvSpPr>
        <p:spPr>
          <a:xfrm>
            <a:off x="4507992" y="996696"/>
            <a:ext cx="4498800" cy="147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400"/>
              <a:buNone/>
              <a:defRPr>
                <a:solidFill>
                  <a:schemeClr val="dk2"/>
                </a:solidFill>
              </a:defRPr>
            </a:lvl1pPr>
            <a:lvl2pPr lvl="1" algn="l">
              <a:lnSpc>
                <a:spcPct val="100000"/>
              </a:lnSpc>
              <a:spcBef>
                <a:spcPts val="0"/>
              </a:spcBef>
              <a:spcAft>
                <a:spcPts val="0"/>
              </a:spcAft>
              <a:buClr>
                <a:schemeClr val="dk2"/>
              </a:buClr>
              <a:buSzPts val="4400"/>
              <a:buNone/>
              <a:defRPr>
                <a:solidFill>
                  <a:schemeClr val="dk2"/>
                </a:solidFill>
              </a:defRPr>
            </a:lvl2pPr>
            <a:lvl3pPr lvl="2" algn="l">
              <a:lnSpc>
                <a:spcPct val="100000"/>
              </a:lnSpc>
              <a:spcBef>
                <a:spcPts val="0"/>
              </a:spcBef>
              <a:spcAft>
                <a:spcPts val="0"/>
              </a:spcAft>
              <a:buClr>
                <a:schemeClr val="dk2"/>
              </a:buClr>
              <a:buSzPts val="4400"/>
              <a:buNone/>
              <a:defRPr>
                <a:solidFill>
                  <a:schemeClr val="dk2"/>
                </a:solidFill>
              </a:defRPr>
            </a:lvl3pPr>
            <a:lvl4pPr lvl="3" algn="l">
              <a:lnSpc>
                <a:spcPct val="100000"/>
              </a:lnSpc>
              <a:spcBef>
                <a:spcPts val="0"/>
              </a:spcBef>
              <a:spcAft>
                <a:spcPts val="0"/>
              </a:spcAft>
              <a:buClr>
                <a:schemeClr val="dk2"/>
              </a:buClr>
              <a:buSzPts val="4400"/>
              <a:buNone/>
              <a:defRPr>
                <a:solidFill>
                  <a:schemeClr val="dk2"/>
                </a:solidFill>
              </a:defRPr>
            </a:lvl4pPr>
            <a:lvl5pPr lvl="4" algn="l">
              <a:lnSpc>
                <a:spcPct val="100000"/>
              </a:lnSpc>
              <a:spcBef>
                <a:spcPts val="0"/>
              </a:spcBef>
              <a:spcAft>
                <a:spcPts val="0"/>
              </a:spcAft>
              <a:buClr>
                <a:schemeClr val="dk2"/>
              </a:buClr>
              <a:buSzPts val="4400"/>
              <a:buNone/>
              <a:defRPr>
                <a:solidFill>
                  <a:schemeClr val="dk2"/>
                </a:solidFill>
              </a:defRPr>
            </a:lvl5pPr>
            <a:lvl6pPr lvl="5" algn="l">
              <a:lnSpc>
                <a:spcPct val="100000"/>
              </a:lnSpc>
              <a:spcBef>
                <a:spcPts val="0"/>
              </a:spcBef>
              <a:spcAft>
                <a:spcPts val="0"/>
              </a:spcAft>
              <a:buClr>
                <a:schemeClr val="dk2"/>
              </a:buClr>
              <a:buSzPts val="4400"/>
              <a:buNone/>
              <a:defRPr>
                <a:solidFill>
                  <a:schemeClr val="dk2"/>
                </a:solidFill>
              </a:defRPr>
            </a:lvl6pPr>
            <a:lvl7pPr lvl="6" algn="l">
              <a:lnSpc>
                <a:spcPct val="100000"/>
              </a:lnSpc>
              <a:spcBef>
                <a:spcPts val="0"/>
              </a:spcBef>
              <a:spcAft>
                <a:spcPts val="0"/>
              </a:spcAft>
              <a:buClr>
                <a:schemeClr val="dk2"/>
              </a:buClr>
              <a:buSzPts val="4400"/>
              <a:buNone/>
              <a:defRPr>
                <a:solidFill>
                  <a:schemeClr val="dk2"/>
                </a:solidFill>
              </a:defRPr>
            </a:lvl7pPr>
            <a:lvl8pPr lvl="7" algn="l">
              <a:lnSpc>
                <a:spcPct val="100000"/>
              </a:lnSpc>
              <a:spcBef>
                <a:spcPts val="0"/>
              </a:spcBef>
              <a:spcAft>
                <a:spcPts val="0"/>
              </a:spcAft>
              <a:buClr>
                <a:schemeClr val="dk2"/>
              </a:buClr>
              <a:buSzPts val="4400"/>
              <a:buNone/>
              <a:defRPr>
                <a:solidFill>
                  <a:schemeClr val="dk2"/>
                </a:solidFill>
              </a:defRPr>
            </a:lvl8pPr>
            <a:lvl9pPr lvl="8" algn="l">
              <a:lnSpc>
                <a:spcPct val="100000"/>
              </a:lnSpc>
              <a:spcBef>
                <a:spcPts val="0"/>
              </a:spcBef>
              <a:spcAft>
                <a:spcPts val="0"/>
              </a:spcAft>
              <a:buClr>
                <a:schemeClr val="dk2"/>
              </a:buClr>
              <a:buSzPts val="4400"/>
              <a:buNone/>
              <a:defRPr>
                <a:solidFill>
                  <a:schemeClr val="dk2"/>
                </a:solidFill>
              </a:defRPr>
            </a:lvl9pPr>
          </a:lstStyle>
          <a:p>
            <a:endParaRPr/>
          </a:p>
        </p:txBody>
      </p:sp>
      <p:sp>
        <p:nvSpPr>
          <p:cNvPr id="161" name="Google Shape;161;p56"/>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162" name="Google Shape;162;p56"/>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163" name="Google Shape;163;p56"/>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sp>
        <p:nvSpPr>
          <p:cNvPr id="164" name="Google Shape;164;p56"/>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1131879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bg>
      <p:bgPr>
        <a:solidFill>
          <a:schemeClr val="accent4"/>
        </a:solidFill>
        <a:effectLst/>
      </p:bgPr>
    </p:bg>
    <p:spTree>
      <p:nvGrpSpPr>
        <p:cNvPr id="1" name="Shape 184"/>
        <p:cNvGrpSpPr/>
        <p:nvPr/>
      </p:nvGrpSpPr>
      <p:grpSpPr>
        <a:xfrm>
          <a:off x="0" y="0"/>
          <a:ext cx="0" cy="0"/>
          <a:chOff x="0" y="0"/>
          <a:chExt cx="0" cy="0"/>
        </a:xfrm>
      </p:grpSpPr>
      <p:sp>
        <p:nvSpPr>
          <p:cNvPr id="194" name="Google Shape;194;p57"/>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Tree>
    <p:extLst>
      <p:ext uri="{BB962C8B-B14F-4D97-AF65-F5344CB8AC3E}">
        <p14:creationId xmlns:p14="http://schemas.microsoft.com/office/powerpoint/2010/main" val="2812579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2">
  <p:cSld name="Background 2">
    <p:bg>
      <p:bgPr>
        <a:solidFill>
          <a:schemeClr val="accent1"/>
        </a:solidFill>
        <a:effectLst/>
      </p:bgPr>
    </p:bg>
    <p:spTree>
      <p:nvGrpSpPr>
        <p:cNvPr id="1" name="Shape 207"/>
        <p:cNvGrpSpPr/>
        <p:nvPr/>
      </p:nvGrpSpPr>
      <p:grpSpPr>
        <a:xfrm>
          <a:off x="0" y="0"/>
          <a:ext cx="0" cy="0"/>
          <a:chOff x="0" y="0"/>
          <a:chExt cx="0" cy="0"/>
        </a:xfrm>
      </p:grpSpPr>
    </p:spTree>
    <p:extLst>
      <p:ext uri="{BB962C8B-B14F-4D97-AF65-F5344CB8AC3E}">
        <p14:creationId xmlns:p14="http://schemas.microsoft.com/office/powerpoint/2010/main" val="1300260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bg>
      <p:bgPr>
        <a:solidFill>
          <a:schemeClr val="accent6"/>
        </a:solidFill>
        <a:effectLst/>
      </p:bgPr>
    </p:bg>
    <p:spTree>
      <p:nvGrpSpPr>
        <p:cNvPr id="1" name="Shape 256"/>
        <p:cNvGrpSpPr/>
        <p:nvPr/>
      </p:nvGrpSpPr>
      <p:grpSpPr>
        <a:xfrm>
          <a:off x="0" y="0"/>
          <a:ext cx="0" cy="0"/>
          <a:chOff x="0" y="0"/>
          <a:chExt cx="0" cy="0"/>
        </a:xfrm>
      </p:grpSpPr>
      <p:sp>
        <p:nvSpPr>
          <p:cNvPr id="272" name="Google Shape;272;p60"/>
          <p:cNvSpPr txBox="1">
            <a:spLocks noGrp="1"/>
          </p:cNvSpPr>
          <p:nvPr>
            <p:ph type="title"/>
          </p:nvPr>
        </p:nvSpPr>
        <p:spPr>
          <a:xfrm>
            <a:off x="1481328" y="301752"/>
            <a:ext cx="6172200" cy="148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273" name="Google Shape;273;p60"/>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4" name="Google Shape;274;p60"/>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75" name="Google Shape;275;p60"/>
          <p:cNvSpPr txBox="1">
            <a:spLocks noGrp="1"/>
          </p:cNvSpPr>
          <p:nvPr>
            <p:ph type="subTitle" idx="3"/>
          </p:nvPr>
        </p:nvSpPr>
        <p:spPr>
          <a:xfrm>
            <a:off x="3685032"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6" name="Google Shape;276;p60"/>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77" name="Google Shape;277;p60"/>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78" name="Google Shape;278;p60"/>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18644394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accent1"/>
        </a:solidFill>
        <a:effectLst/>
      </p:bgPr>
    </p:bg>
    <p:spTree>
      <p:nvGrpSpPr>
        <p:cNvPr id="1" name="Shape 286"/>
        <p:cNvGrpSpPr/>
        <p:nvPr/>
      </p:nvGrpSpPr>
      <p:grpSpPr>
        <a:xfrm>
          <a:off x="0" y="0"/>
          <a:ext cx="0" cy="0"/>
          <a:chOff x="0" y="0"/>
          <a:chExt cx="0" cy="0"/>
        </a:xfrm>
      </p:grpSpPr>
      <p:sp>
        <p:nvSpPr>
          <p:cNvPr id="306" name="Google Shape;306;p61"/>
          <p:cNvSpPr txBox="1">
            <a:spLocks noGrp="1"/>
          </p:cNvSpPr>
          <p:nvPr>
            <p:ph type="subTitle" idx="1"/>
          </p:nvPr>
        </p:nvSpPr>
        <p:spPr>
          <a:xfrm>
            <a:off x="2331720" y="3172968"/>
            <a:ext cx="44805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319" name="Google Shape;319;p61"/>
          <p:cNvSpPr txBox="1">
            <a:spLocks noGrp="1"/>
          </p:cNvSpPr>
          <p:nvPr>
            <p:ph type="title"/>
          </p:nvPr>
        </p:nvSpPr>
        <p:spPr>
          <a:xfrm>
            <a:off x="2331720" y="1828800"/>
            <a:ext cx="4489800" cy="951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20" name="Google Shape;320;p61"/>
          <p:cNvSpPr txBox="1">
            <a:spLocks noGrp="1"/>
          </p:cNvSpPr>
          <p:nvPr>
            <p:ph type="title" idx="2"/>
          </p:nvPr>
        </p:nvSpPr>
        <p:spPr>
          <a:xfrm>
            <a:off x="3849624" y="1124712"/>
            <a:ext cx="1444800" cy="72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1pPr>
            <a:lvl2pPr lvl="1"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2pPr>
            <a:lvl3pPr lvl="2"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3pPr>
            <a:lvl4pPr lvl="3"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4pPr>
            <a:lvl5pPr lvl="4"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5pPr>
            <a:lvl6pPr lvl="5"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6pPr>
            <a:lvl7pPr lvl="6"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7pPr>
            <a:lvl8pPr lvl="7"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8pPr>
            <a:lvl9pPr lvl="8"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684497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4">
  <p:cSld name="Title and body 4">
    <p:bg>
      <p:bgPr>
        <a:solidFill>
          <a:schemeClr val="accent4"/>
        </a:solidFill>
        <a:effectLst/>
      </p:bgPr>
    </p:bg>
    <p:spTree>
      <p:nvGrpSpPr>
        <p:cNvPr id="1" name="Shape 321"/>
        <p:cNvGrpSpPr/>
        <p:nvPr/>
      </p:nvGrpSpPr>
      <p:grpSpPr>
        <a:xfrm>
          <a:off x="0" y="0"/>
          <a:ext cx="0" cy="0"/>
          <a:chOff x="0" y="0"/>
          <a:chExt cx="0" cy="0"/>
        </a:xfrm>
      </p:grpSpPr>
      <p:sp>
        <p:nvSpPr>
          <p:cNvPr id="322" name="Google Shape;322;p62"/>
          <p:cNvSpPr txBox="1">
            <a:spLocks noGrp="1"/>
          </p:cNvSpPr>
          <p:nvPr>
            <p:ph type="title"/>
          </p:nvPr>
        </p:nvSpPr>
        <p:spPr>
          <a:xfrm>
            <a:off x="1433550"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323" name="Google Shape;323;p62"/>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extLst>
      <p:ext uri="{BB962C8B-B14F-4D97-AF65-F5344CB8AC3E}">
        <p14:creationId xmlns:p14="http://schemas.microsoft.com/office/powerpoint/2010/main" val="343696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smtClean="0"/>
              <a:t>5/1/2025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2602566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3">
  <p:cSld name="Title only 3">
    <p:bg>
      <p:bgPr>
        <a:solidFill>
          <a:schemeClr val="accent1"/>
        </a:solidFill>
        <a:effectLst/>
      </p:bgPr>
    </p:bg>
    <p:spTree>
      <p:nvGrpSpPr>
        <p:cNvPr id="1" name="Shape 337"/>
        <p:cNvGrpSpPr/>
        <p:nvPr/>
      </p:nvGrpSpPr>
      <p:grpSpPr>
        <a:xfrm>
          <a:off x="0" y="0"/>
          <a:ext cx="0" cy="0"/>
          <a:chOff x="0" y="0"/>
          <a:chExt cx="0" cy="0"/>
        </a:xfrm>
      </p:grpSpPr>
      <p:sp>
        <p:nvSpPr>
          <p:cNvPr id="347" name="Google Shape;347;p63"/>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Tree>
    <p:extLst>
      <p:ext uri="{BB962C8B-B14F-4D97-AF65-F5344CB8AC3E}">
        <p14:creationId xmlns:p14="http://schemas.microsoft.com/office/powerpoint/2010/main" val="26801329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02387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93801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5/1/2025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941838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5/1/2025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9336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90298CD5-6C1E-4009-B41F-6DF62E31D3BE}" type="datetimeFigureOut">
              <a:rPr lang="en-US" smtClean="0"/>
              <a:pPr/>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49720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5/1/2025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5163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1"/>
            <a:ext cx="9141619" cy="5142161"/>
            <a:chOff x="0" y="0"/>
            <a:chExt cx="12188825" cy="6856215"/>
          </a:xfrm>
        </p:grpSpPr>
        <p:pic>
          <p:nvPicPr>
            <p:cNvPr id="8" name="Picture 7" descr="HD-PanelContent-V.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3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90298CD5-6C1E-4009-B41F-6DF62E31D3BE}" type="datetimeFigureOut">
              <a:rPr lang="en-US" smtClean="0"/>
              <a:pPr/>
              <a:t>5/1/2025</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84829892"/>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 id="2147484195" r:id="rId27"/>
    <p:sldLayoutId id="2147484196" r:id="rId28"/>
    <p:sldLayoutId id="2147484197" r:id="rId29"/>
    <p:sldLayoutId id="2147484198" r:id="rId30"/>
  </p:sldLayoutIdLs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ieeexplore.ieee.org/abstract/document/9112493" TargetMode="External"/><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hyperlink" Target="https://ieeexplore.ieee.org/document/8795004"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drive.google.com/drive/u/0/folders/1ubuJjj2Xubajey_d2vmp-hcpR2tWk926" TargetMode="External"/><Relationship Id="rId2" Type="http://schemas.openxmlformats.org/officeDocument/2006/relationships/notesSlide" Target="../notesSlides/notesSlide39.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abstract/document/8846967" TargetMode="External"/><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ieeexplore.ieee.org/abstract/document/8846967" TargetMode="External"/><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hyperlink" Target="https://doi.org/10.1093/pch/pxz119" TargetMode="External"/><Relationship Id="rId5" Type="http://schemas.openxmlformats.org/officeDocument/2006/relationships/hyperlink" Target="https://www.researchgate.net/publication/331784416_Learning_to_Predict_Autism_Spectrum_Disorder_based_on_the_Visual_Patterns_of_Eye-tracking_Scanpaths" TargetMode="External"/><Relationship Id="rId4" Type="http://schemas.openxmlformats.org/officeDocument/2006/relationships/hyperlink" Target="https://ieeexplore.ieee.org/document/8856904"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ieeexplore.ieee.org/document/8622501" TargetMode="External"/><Relationship Id="rId7" Type="http://schemas.openxmlformats.org/officeDocument/2006/relationships/hyperlink" Target="https://www.kaggle.com/cihan063/autism-cnn-vgg16" TargetMode="External"/><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hyperlink" Target="https://ieeexplore.ieee.org/document/8795004" TargetMode="External"/><Relationship Id="rId5" Type="http://schemas.openxmlformats.org/officeDocument/2006/relationships/hyperlink" Target="https://ieeexplore.ieee.org/abstract/document/9112493" TargetMode="External"/><Relationship Id="rId4" Type="http://schemas.openxmlformats.org/officeDocument/2006/relationships/hyperlink" Target="https://ieeexplore.ieee.org/document/8877080"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document/8856904"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hyperlink" Target="https://www.researchgate.net/publication/331784416_Learning_to_Predict_Autism_Spectrum_Disorder_based_on_the_Visual_Patterns_of_Eye-tracking_Scanpaths" TargetMode="External"/><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093/pch/pxz119" TargetMode="External"/><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ieeexplore.ieee.org/document/8622501" TargetMode="External"/><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hyperlink" Target="https://ieeexplore.ieee.org/document/8877080" TargetMode="Externa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
          <p:cNvSpPr txBox="1">
            <a:spLocks noGrp="1"/>
          </p:cNvSpPr>
          <p:nvPr>
            <p:ph type="title"/>
          </p:nvPr>
        </p:nvSpPr>
        <p:spPr>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000"/>
              <a:buNone/>
            </a:pPr>
            <a:r>
              <a:rPr lang="en"/>
              <a:t> </a:t>
            </a:r>
            <a:endParaRPr/>
          </a:p>
        </p:txBody>
      </p:sp>
      <p:sp>
        <p:nvSpPr>
          <p:cNvPr id="731" name="Google Shape;731;p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2" name="Google Shape;732;p1"/>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3" name="Google Shape;733;p1"/>
          <p:cNvSpPr txBox="1"/>
          <p:nvPr/>
        </p:nvSpPr>
        <p:spPr>
          <a:xfrm>
            <a:off x="85200" y="298175"/>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p:txBody>
      </p:sp>
      <p:sp>
        <p:nvSpPr>
          <p:cNvPr id="734" name="Google Shape;734;p1"/>
          <p:cNvSpPr txBox="1"/>
          <p:nvPr/>
        </p:nvSpPr>
        <p:spPr>
          <a:xfrm>
            <a:off x="152400" y="15240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
        <p:nvSpPr>
          <p:cNvPr id="735" name="Google Shape;735;p1"/>
          <p:cNvSpPr txBox="1"/>
          <p:nvPr/>
        </p:nvSpPr>
        <p:spPr>
          <a:xfrm>
            <a:off x="755977" y="2082600"/>
            <a:ext cx="7741800" cy="1601562"/>
          </a:xfrm>
          <a:prstGeom prst="rect">
            <a:avLst/>
          </a:prstGeom>
          <a:noFill/>
          <a:ln>
            <a:noFill/>
          </a:ln>
        </p:spPr>
        <p:txBody>
          <a:bodyPr spcFirstLastPara="1" wrap="square" lIns="91425" tIns="91425" rIns="91425" bIns="91425" anchor="t" anchorCtr="0">
            <a:spAutoFit/>
          </a:bodyPr>
          <a:lstStyle/>
          <a:p>
            <a:pPr marL="0" marR="0" lvl="0" indent="0" algn="ctr" rtl="0">
              <a:lnSpc>
                <a:spcPct val="120000"/>
              </a:lnSpc>
              <a:spcBef>
                <a:spcPts val="0"/>
              </a:spcBef>
              <a:spcAft>
                <a:spcPts val="0"/>
              </a:spcAft>
              <a:buClr>
                <a:srgbClr val="000000"/>
              </a:buClr>
              <a:buSzPts val="1600"/>
              <a:buFont typeface="Arial"/>
              <a:buNone/>
            </a:pPr>
            <a:r>
              <a:rPr lang="en-IN" sz="1600" b="0" i="0" u="none" strike="noStrike" cap="none" dirty="0">
                <a:solidFill>
                  <a:schemeClr val="dk1"/>
                </a:solidFill>
                <a:latin typeface="Comfortaa"/>
                <a:ea typeface="Comfortaa"/>
                <a:cs typeface="Comfortaa"/>
                <a:sym typeface="Comfortaa"/>
              </a:rPr>
              <a:t>BENNETT UNIVERSITY, GREATER NOIDA</a:t>
            </a:r>
            <a:endParaRPr sz="1600" b="0" i="0" u="none" strike="noStrike" cap="none" dirty="0">
              <a:solidFill>
                <a:schemeClr val="dk1"/>
              </a:solidFill>
              <a:latin typeface="Comfortaa"/>
              <a:ea typeface="Comfortaa"/>
              <a:cs typeface="Comfortaa"/>
              <a:sym typeface="Comfortaa"/>
            </a:endParaRPr>
          </a:p>
          <a:p>
            <a:pPr marL="0" marR="0" lvl="0" indent="0" algn="ctr" rtl="0">
              <a:lnSpc>
                <a:spcPct val="120000"/>
              </a:lnSpc>
              <a:spcBef>
                <a:spcPts val="0"/>
              </a:spcBef>
              <a:spcAft>
                <a:spcPts val="0"/>
              </a:spcAft>
              <a:buClr>
                <a:srgbClr val="000000"/>
              </a:buClr>
              <a:buSzPts val="1900"/>
              <a:buFont typeface="Arial"/>
              <a:buNone/>
            </a:pPr>
            <a:endParaRPr sz="1100" b="0" i="0" u="none" strike="noStrike" cap="none" dirty="0">
              <a:solidFill>
                <a:srgbClr val="000000"/>
              </a:solidFill>
              <a:latin typeface="Arial"/>
              <a:ea typeface="Arial"/>
              <a:cs typeface="Arial"/>
              <a:sym typeface="Arial"/>
            </a:endParaRPr>
          </a:p>
          <a:p>
            <a:pPr marL="57150" indent="-6350" algn="ctr">
              <a:lnSpc>
                <a:spcPct val="107000"/>
              </a:lnSpc>
              <a:spcAft>
                <a:spcPts val="1390"/>
              </a:spcAft>
            </a:pPr>
            <a:r>
              <a:rPr lang="en-IN" sz="1800" kern="100" dirty="0" err="1">
                <a:solidFill>
                  <a:srgbClr val="000000"/>
                </a:solidFill>
                <a:effectLst/>
                <a:latin typeface="Times New Roman" panose="02020603050405020304" pitchFamily="18" charset="0"/>
                <a:ea typeface="Times New Roman" panose="02020603050405020304" pitchFamily="18" charset="0"/>
              </a:rPr>
              <a:t>AutismVision</a:t>
            </a:r>
            <a:r>
              <a:rPr lang="en-IN" sz="1800" kern="100" dirty="0">
                <a:solidFill>
                  <a:srgbClr val="000000"/>
                </a:solidFill>
                <a:effectLst/>
                <a:latin typeface="Times New Roman" panose="02020603050405020304" pitchFamily="18" charset="0"/>
                <a:ea typeface="Times New Roman" panose="02020603050405020304" pitchFamily="18" charset="0"/>
              </a:rPr>
              <a:t>-detection using image </a:t>
            </a:r>
          </a:p>
          <a:p>
            <a:pPr marL="0" marR="0" lvl="0" indent="0" algn="l" rtl="0">
              <a:lnSpc>
                <a:spcPct val="115000"/>
              </a:lnSpc>
              <a:spcBef>
                <a:spcPts val="0"/>
              </a:spcBef>
              <a:spcAft>
                <a:spcPts val="0"/>
              </a:spcAft>
              <a:buClr>
                <a:srgbClr val="000000"/>
              </a:buClr>
              <a:buSzPts val="2500"/>
              <a:buFont typeface="Arial"/>
              <a:buNone/>
            </a:pPr>
            <a:endParaRPr sz="2500" b="0" i="0" u="none" strike="noStrike" cap="none" dirty="0">
              <a:solidFill>
                <a:schemeClr val="dk1"/>
              </a:solidFill>
              <a:latin typeface="Playfair Display"/>
              <a:ea typeface="Playfair Display"/>
              <a:cs typeface="Playfair Display"/>
              <a:sym typeface="Playfair Display"/>
            </a:endParaRPr>
          </a:p>
        </p:txBody>
      </p:sp>
      <p:sp>
        <p:nvSpPr>
          <p:cNvPr id="736" name="Google Shape;736;p1"/>
          <p:cNvSpPr txBox="1"/>
          <p:nvPr/>
        </p:nvSpPr>
        <p:spPr>
          <a:xfrm>
            <a:off x="4402477" y="3127202"/>
            <a:ext cx="4095300" cy="1428053"/>
          </a:xfrm>
          <a:prstGeom prst="rect">
            <a:avLst/>
          </a:prstGeom>
          <a:noFill/>
          <a:ln>
            <a:noFill/>
          </a:ln>
        </p:spPr>
        <p:txBody>
          <a:bodyPr spcFirstLastPara="1" wrap="square" lIns="91425" tIns="91425" rIns="91425" bIns="91425" anchor="t" anchorCtr="0">
            <a:spAutoFit/>
          </a:bodyPr>
          <a:lstStyle/>
          <a:p>
            <a:pPr marL="0" marR="0" lvl="0" indent="0" algn="l" rtl="0">
              <a:lnSpc>
                <a:spcPct val="120000"/>
              </a:lnSpc>
              <a:spcBef>
                <a:spcPts val="0"/>
              </a:spcBef>
              <a:spcAft>
                <a:spcPts val="0"/>
              </a:spcAft>
              <a:buClr>
                <a:srgbClr val="000000"/>
              </a:buClr>
              <a:buSzPts val="1600"/>
              <a:buFont typeface="Arial"/>
              <a:buNone/>
            </a:pPr>
            <a:r>
              <a:rPr lang="en" sz="1600" b="1" i="0" u="none" strike="noStrike" cap="none" dirty="0">
                <a:solidFill>
                  <a:schemeClr val="dk1"/>
                </a:solidFill>
                <a:latin typeface="Nunito"/>
                <a:ea typeface="Nunito"/>
                <a:cs typeface="Nunito"/>
                <a:sym typeface="Nunito"/>
              </a:rPr>
              <a:t>Submitted by:</a:t>
            </a: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SIDDHARTH BANSAL (E22CSEU0591)</a:t>
            </a:r>
          </a:p>
          <a:p>
            <a:pPr marL="0" marR="0" lvl="0" indent="0" algn="just" rtl="0">
              <a:lnSpc>
                <a:spcPct val="120000"/>
              </a:lnSpc>
              <a:spcBef>
                <a:spcPts val="0"/>
              </a:spcBef>
              <a:spcAft>
                <a:spcPts val="0"/>
              </a:spcAft>
              <a:buClr>
                <a:srgbClr val="000000"/>
              </a:buClr>
              <a:buSzPts val="1600"/>
              <a:buFont typeface="Arial"/>
              <a:buNone/>
            </a:pPr>
            <a:r>
              <a:rPr lang="en-IN" sz="1200" kern="100">
                <a:solidFill>
                  <a:srgbClr val="000000"/>
                </a:solidFill>
                <a:effectLst/>
                <a:latin typeface="Times New Roman" panose="02020603050405020304" pitchFamily="18" charset="0"/>
                <a:ea typeface="Times New Roman" panose="02020603050405020304" pitchFamily="18" charset="0"/>
              </a:rPr>
              <a:t>DEV </a:t>
            </a:r>
            <a:r>
              <a:rPr lang="en-IN" sz="1200" kern="100" dirty="0">
                <a:solidFill>
                  <a:srgbClr val="000000"/>
                </a:solidFill>
                <a:effectLst/>
                <a:latin typeface="Times New Roman" panose="02020603050405020304" pitchFamily="18" charset="0"/>
                <a:ea typeface="Times New Roman" panose="02020603050405020304" pitchFamily="18" charset="0"/>
              </a:rPr>
              <a:t>VISHNU SRIVASTAV (E22CSEU0574)</a:t>
            </a:r>
          </a:p>
          <a:p>
            <a:pPr marL="0" marR="0" lvl="0" indent="0" algn="just" rtl="0">
              <a:lnSpc>
                <a:spcPct val="120000"/>
              </a:lnSpc>
              <a:spcBef>
                <a:spcPts val="0"/>
              </a:spcBef>
              <a:spcAft>
                <a:spcPts val="0"/>
              </a:spcAft>
              <a:buClr>
                <a:srgbClr val="000000"/>
              </a:buClr>
              <a:buSzPts val="1600"/>
              <a:buFont typeface="Arial"/>
              <a:buNone/>
            </a:pPr>
            <a:r>
              <a:rPr lang="en-IN" sz="1200" kern="100" dirty="0">
                <a:solidFill>
                  <a:srgbClr val="000000"/>
                </a:solidFill>
                <a:effectLst/>
                <a:latin typeface="Times New Roman" panose="02020603050405020304" pitchFamily="18" charset="0"/>
                <a:ea typeface="Times New Roman" panose="02020603050405020304" pitchFamily="18" charset="0"/>
              </a:rPr>
              <a:t>HITANSHU SINGH (E22CSEU0600)</a:t>
            </a: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Nunito"/>
              <a:ea typeface="Nunito"/>
              <a:cs typeface="Nunito"/>
              <a:sym typeface="Nunito"/>
            </a:endParaRPr>
          </a:p>
        </p:txBody>
      </p:sp>
      <p:pic>
        <p:nvPicPr>
          <p:cNvPr id="4" name="Picture 3">
            <a:extLst>
              <a:ext uri="{FF2B5EF4-FFF2-40B4-BE49-F238E27FC236}">
                <a16:creationId xmlns:a16="http://schemas.microsoft.com/office/drawing/2014/main" id="{470E8055-8031-58B0-B38E-569F7757EC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15898" y="620005"/>
            <a:ext cx="1573158" cy="14625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cxnSp>
        <p:nvCxnSpPr>
          <p:cNvPr id="795" name="Google Shape;795;p10"/>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96" name="Google Shape;796;p10"/>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- 7 </a:t>
            </a:r>
            <a:r>
              <a:rPr lang="en" u="sng" baseline="30000">
                <a:solidFill>
                  <a:schemeClr val="hlink"/>
                </a:solidFill>
                <a:latin typeface="Playfair Display"/>
                <a:ea typeface="Playfair Display"/>
                <a:cs typeface="Playfair Display"/>
                <a:sym typeface="Playfair Display"/>
                <a:hlinkClick r:id="rId3"/>
              </a:rPr>
              <a:t>[7]</a:t>
            </a:r>
            <a:endParaRPr baseline="30000">
              <a:latin typeface="Playfair Display"/>
              <a:ea typeface="Playfair Display"/>
              <a:cs typeface="Playfair Display"/>
              <a:sym typeface="Playfair Display"/>
            </a:endParaRPr>
          </a:p>
        </p:txBody>
      </p:sp>
      <p:sp>
        <p:nvSpPr>
          <p:cNvPr id="797" name="Google Shape;797;p10"/>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solidFill>
                  <a:schemeClr val="dk1"/>
                </a:solidFill>
              </a:rPr>
              <a:t>Paper Title : A Review of Early Detection of Autism</a:t>
            </a:r>
            <a:endParaRPr>
              <a:solidFill>
                <a:schemeClr val="dk1"/>
              </a:solidFill>
            </a:endParaRPr>
          </a:p>
          <a:p>
            <a:pPr marL="457200" lvl="0" indent="0" algn="just" rtl="0">
              <a:lnSpc>
                <a:spcPct val="100000"/>
              </a:lnSpc>
              <a:spcBef>
                <a:spcPts val="1000"/>
              </a:spcBef>
              <a:spcAft>
                <a:spcPts val="0"/>
              </a:spcAft>
              <a:buSzPts val="1600"/>
              <a:buNone/>
            </a:pPr>
            <a:r>
              <a:rPr lang="en">
                <a:solidFill>
                  <a:schemeClr val="dk1"/>
                </a:solidFill>
              </a:rPr>
              <a:t>Based on Eye-Tracking and Sensing Technology</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2020 International Conference on Inventive</a:t>
            </a:r>
            <a:endParaRPr>
              <a:solidFill>
                <a:schemeClr val="dk1"/>
              </a:solidFill>
            </a:endParaRPr>
          </a:p>
          <a:p>
            <a:pPr marL="457200" lvl="0" indent="0" algn="just" rtl="0">
              <a:lnSpc>
                <a:spcPct val="100000"/>
              </a:lnSpc>
              <a:spcBef>
                <a:spcPts val="1000"/>
              </a:spcBef>
              <a:spcAft>
                <a:spcPts val="0"/>
              </a:spcAft>
              <a:buSzPts val="1600"/>
              <a:buNone/>
            </a:pPr>
            <a:r>
              <a:rPr lang="en">
                <a:solidFill>
                  <a:schemeClr val="dk1"/>
                </a:solidFill>
              </a:rPr>
              <a:t> Computation Technologies (ICICT)</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Date of Conference: 26-28 Feb. 2020</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Conference Location: Coimbatore, India</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The main aim of this to paper to detect and monitor ASD in the early stage of life using eye-tracking and sensing technologies</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t>The eye-tracking technique allow psychologists to diagnose ASD by monitoring eye movement for a short time and analyze the eye fixation of ASD.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cxnSp>
        <p:nvCxnSpPr>
          <p:cNvPr id="802" name="Google Shape;802;p11"/>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803" name="Google Shape;803;p11"/>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- 8 </a:t>
            </a:r>
            <a:r>
              <a:rPr lang="en" u="sng" baseline="30000">
                <a:solidFill>
                  <a:schemeClr val="hlink"/>
                </a:solidFill>
                <a:latin typeface="Playfair Display"/>
                <a:ea typeface="Playfair Display"/>
                <a:cs typeface="Playfair Display"/>
                <a:sym typeface="Playfair Display"/>
                <a:hlinkClick r:id="rId3"/>
              </a:rPr>
              <a:t>[8]</a:t>
            </a:r>
            <a:endParaRPr baseline="30000">
              <a:latin typeface="Playfair Display"/>
              <a:ea typeface="Playfair Display"/>
              <a:cs typeface="Playfair Display"/>
              <a:sym typeface="Playfair Display"/>
            </a:endParaRPr>
          </a:p>
        </p:txBody>
      </p:sp>
      <p:sp>
        <p:nvSpPr>
          <p:cNvPr id="804" name="Google Shape;804;p11"/>
          <p:cNvSpPr txBox="1">
            <a:spLocks noGrp="1"/>
          </p:cNvSpPr>
          <p:nvPr>
            <p:ph type="subTitle" idx="1"/>
          </p:nvPr>
        </p:nvSpPr>
        <p:spPr>
          <a:xfrm>
            <a:off x="1692450" y="77295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dirty="0">
                <a:solidFill>
                  <a:schemeClr val="dk1"/>
                </a:solidFill>
              </a:rPr>
              <a:t>Paper Title : Predicting Autism Diagnosis using Image with Fixations and Synthetic Saccade Patterns</a:t>
            </a:r>
            <a:endParaRPr dirty="0">
              <a:solidFill>
                <a:schemeClr val="dk1"/>
              </a:solidFill>
            </a:endParaRPr>
          </a:p>
          <a:p>
            <a:pPr marL="457200" lvl="0" indent="-317500" algn="just" rtl="0">
              <a:lnSpc>
                <a:spcPct val="100000"/>
              </a:lnSpc>
              <a:spcBef>
                <a:spcPts val="1000"/>
              </a:spcBef>
              <a:spcAft>
                <a:spcPts val="0"/>
              </a:spcAft>
              <a:buSzPts val="1400"/>
              <a:buChar char="●"/>
            </a:pPr>
            <a:r>
              <a:rPr lang="en" dirty="0">
                <a:solidFill>
                  <a:schemeClr val="dk1"/>
                </a:solidFill>
              </a:rPr>
              <a:t>2019 IEEE International Conference on Multimedia &amp; Expo Workshops (ICMEW)</a:t>
            </a:r>
            <a:endParaRPr dirty="0">
              <a:solidFill>
                <a:schemeClr val="dk1"/>
              </a:solidFill>
            </a:endParaRPr>
          </a:p>
          <a:p>
            <a:pPr marL="457200" lvl="0" indent="-317500" algn="just" rtl="0">
              <a:lnSpc>
                <a:spcPct val="100000"/>
              </a:lnSpc>
              <a:spcBef>
                <a:spcPts val="1000"/>
              </a:spcBef>
              <a:spcAft>
                <a:spcPts val="0"/>
              </a:spcAft>
              <a:buSzPts val="1400"/>
              <a:buChar char="●"/>
            </a:pPr>
            <a:r>
              <a:rPr lang="en" dirty="0">
                <a:solidFill>
                  <a:schemeClr val="dk1"/>
                </a:solidFill>
              </a:rPr>
              <a:t>Date of Conference: 8-12 July 2019</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Conference Location: Shanghai, China</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This paper describes the predictions of ASD diagnosis using gaze data. </a:t>
            </a:r>
            <a:endParaRPr dirty="0">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dirty="0">
                <a:solidFill>
                  <a:schemeClr val="dk1"/>
                </a:solidFill>
              </a:rPr>
              <a:t>In this paper, we propose two machine learning methods, synthetic saccade approach and image based approach, to automatically classify ASD given the scanpath data from children on free viewing of natural images</a:t>
            </a:r>
            <a:endParaRPr dirty="0">
              <a:solidFill>
                <a:schemeClr val="dk1"/>
              </a:solidFill>
            </a:endParaRPr>
          </a:p>
          <a:p>
            <a:pPr marL="457200" lvl="0" indent="0" algn="just" rtl="0">
              <a:lnSpc>
                <a:spcPct val="100000"/>
              </a:lnSpc>
              <a:spcBef>
                <a:spcPts val="1000"/>
              </a:spcBef>
              <a:spcAft>
                <a:spcPts val="1000"/>
              </a:spcAft>
              <a:buSzPts val="1600"/>
              <a:buNone/>
            </a:pP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2"/>
          <p:cNvSpPr txBox="1">
            <a:spLocks noGrp="1"/>
          </p:cNvSpPr>
          <p:nvPr>
            <p:ph type="title"/>
          </p:nvPr>
        </p:nvSpPr>
        <p:spPr>
          <a:xfrm>
            <a:off x="947925" y="1196525"/>
            <a:ext cx="29511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Objective &amp; Scope</a:t>
            </a:r>
            <a:endParaRPr>
              <a:latin typeface="Playfair Display"/>
              <a:ea typeface="Playfair Display"/>
              <a:cs typeface="Playfair Display"/>
              <a:sym typeface="Playfair Display"/>
            </a:endParaRPr>
          </a:p>
        </p:txBody>
      </p:sp>
      <p:sp>
        <p:nvSpPr>
          <p:cNvPr id="810" name="Google Shape;810;p12"/>
          <p:cNvSpPr txBox="1">
            <a:spLocks noGrp="1"/>
          </p:cNvSpPr>
          <p:nvPr>
            <p:ph type="subTitle" idx="1"/>
          </p:nvPr>
        </p:nvSpPr>
        <p:spPr>
          <a:xfrm>
            <a:off x="4032499" y="1008900"/>
            <a:ext cx="4006500" cy="10059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Our aim is to develop a basic binary classifier  model for discriminating the two classes of facial image.</a:t>
            </a:r>
            <a:endParaRPr/>
          </a:p>
          <a:p>
            <a:pPr marL="457200" lvl="0" indent="0" algn="just" rtl="0">
              <a:lnSpc>
                <a:spcPct val="100000"/>
              </a:lnSpc>
              <a:spcBef>
                <a:spcPts val="0"/>
              </a:spcBef>
              <a:spcAft>
                <a:spcPts val="0"/>
              </a:spcAft>
              <a:buSzPts val="1600"/>
              <a:buNone/>
            </a:pPr>
            <a:r>
              <a:rPr lang="en"/>
              <a:t>We have to train the classifier  that can predict the class of participants into Autistic(1) and Non-Autistic (0) using CNN (Convolutional Neural Network).</a:t>
            </a:r>
            <a:endParaRPr/>
          </a:p>
          <a:p>
            <a:pPr marL="457200" lvl="0" indent="0" algn="just" rtl="0">
              <a:lnSpc>
                <a:spcPct val="100000"/>
              </a:lnSpc>
              <a:spcBef>
                <a:spcPts val="0"/>
              </a:spcBef>
              <a:spcAft>
                <a:spcPts val="0"/>
              </a:spcAft>
              <a:buSzPts val="1600"/>
              <a:buNone/>
            </a:pPr>
            <a:endParaRPr/>
          </a:p>
          <a:p>
            <a:pPr marL="457200" lvl="0" indent="-317500" algn="just" rtl="0">
              <a:lnSpc>
                <a:spcPct val="100000"/>
              </a:lnSpc>
              <a:spcBef>
                <a:spcPts val="0"/>
              </a:spcBef>
              <a:spcAft>
                <a:spcPts val="0"/>
              </a:spcAft>
              <a:buSzPts val="1400"/>
              <a:buChar char="●"/>
            </a:pPr>
            <a:r>
              <a:rPr lang="en"/>
              <a:t>This model can be used in medical field for detecting autism. In future , we can make it more efficient by using algorithm so that we can get at least more than 95 % accuracy.</a:t>
            </a:r>
            <a:endParaRPr/>
          </a:p>
          <a:p>
            <a:pPr marL="457200" lvl="0" indent="0" algn="just" rtl="0">
              <a:lnSpc>
                <a:spcPct val="100000"/>
              </a:lnSpc>
              <a:spcBef>
                <a:spcPts val="0"/>
              </a:spcBef>
              <a:spcAft>
                <a:spcPts val="0"/>
              </a:spcAft>
              <a:buSzPts val="16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
          <p:cNvSpPr txBox="1">
            <a:spLocks noGrp="1"/>
          </p:cNvSpPr>
          <p:nvPr>
            <p:ph type="title"/>
          </p:nvPr>
        </p:nvSpPr>
        <p:spPr>
          <a:xfrm>
            <a:off x="1220175" y="341600"/>
            <a:ext cx="2246700" cy="902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CNN</a:t>
            </a:r>
            <a:endParaRPr>
              <a:latin typeface="Playfair Display"/>
              <a:ea typeface="Playfair Display"/>
              <a:cs typeface="Playfair Display"/>
              <a:sym typeface="Playfair Display"/>
            </a:endParaRPr>
          </a:p>
        </p:txBody>
      </p:sp>
      <p:sp>
        <p:nvSpPr>
          <p:cNvPr id="816" name="Google Shape;816;p13"/>
          <p:cNvSpPr txBox="1">
            <a:spLocks noGrp="1"/>
          </p:cNvSpPr>
          <p:nvPr>
            <p:ph type="subTitle" idx="1"/>
          </p:nvPr>
        </p:nvSpPr>
        <p:spPr>
          <a:xfrm>
            <a:off x="1289296" y="2447550"/>
            <a:ext cx="6424800" cy="1005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Unlike regular Neural Networks, in the layers of CNN, the neurons are arranged in 3 dimensions: width, height, depth. The neurons in a layer will only be connected to a small region of the layer (window size) before it, instead of all of the neurons in a fully-connected manner.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Moreover, the final output layer would have dimensions (number of classes), because by the end of the CNN architecture we will reduce the full image into a single vector of class scores.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
        <p:nvSpPr>
          <p:cNvPr id="817" name="Google Shape;817;p13"/>
          <p:cNvSpPr/>
          <p:nvPr/>
        </p:nvSpPr>
        <p:spPr>
          <a:xfrm>
            <a:off x="231825" y="138205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Input Image</a:t>
            </a:r>
            <a:endParaRPr sz="1400" b="0" i="0" u="none" strike="noStrike" cap="none">
              <a:solidFill>
                <a:srgbClr val="000000"/>
              </a:solidFill>
              <a:latin typeface="Arial"/>
              <a:ea typeface="Arial"/>
              <a:cs typeface="Arial"/>
              <a:sym typeface="Arial"/>
            </a:endParaRPr>
          </a:p>
        </p:txBody>
      </p:sp>
      <p:sp>
        <p:nvSpPr>
          <p:cNvPr id="818" name="Google Shape;818;p13"/>
          <p:cNvSpPr/>
          <p:nvPr/>
        </p:nvSpPr>
        <p:spPr>
          <a:xfrm>
            <a:off x="1864925" y="138205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Convolutional Layer</a:t>
            </a:r>
            <a:endParaRPr sz="1400" b="0" i="0" u="none" strike="noStrike" cap="none">
              <a:solidFill>
                <a:srgbClr val="000000"/>
              </a:solidFill>
              <a:latin typeface="Arial"/>
              <a:ea typeface="Arial"/>
              <a:cs typeface="Arial"/>
              <a:sym typeface="Arial"/>
            </a:endParaRPr>
          </a:p>
        </p:txBody>
      </p:sp>
      <p:sp>
        <p:nvSpPr>
          <p:cNvPr id="819" name="Google Shape;819;p13"/>
          <p:cNvSpPr/>
          <p:nvPr/>
        </p:nvSpPr>
        <p:spPr>
          <a:xfrm>
            <a:off x="3533774" y="1382050"/>
            <a:ext cx="12846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Max Pooling</a:t>
            </a:r>
            <a:endParaRPr sz="1400" b="0" i="0" u="none" strike="noStrike" cap="none">
              <a:solidFill>
                <a:srgbClr val="000000"/>
              </a:solidFill>
              <a:latin typeface="Arial"/>
              <a:ea typeface="Arial"/>
              <a:cs typeface="Arial"/>
              <a:sym typeface="Arial"/>
            </a:endParaRPr>
          </a:p>
        </p:txBody>
      </p:sp>
      <p:sp>
        <p:nvSpPr>
          <p:cNvPr id="820" name="Google Shape;820;p13"/>
          <p:cNvSpPr/>
          <p:nvPr/>
        </p:nvSpPr>
        <p:spPr>
          <a:xfrm>
            <a:off x="5060075" y="1382050"/>
            <a:ext cx="10899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2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Flattening</a:t>
            </a:r>
            <a:endParaRPr sz="1400" b="0" i="0" u="none" strike="noStrike" cap="none">
              <a:solidFill>
                <a:srgbClr val="000000"/>
              </a:solidFill>
              <a:latin typeface="Arial"/>
              <a:ea typeface="Arial"/>
              <a:cs typeface="Arial"/>
              <a:sym typeface="Arial"/>
            </a:endParaRPr>
          </a:p>
        </p:txBody>
      </p:sp>
      <p:sp>
        <p:nvSpPr>
          <p:cNvPr id="821" name="Google Shape;821;p13"/>
          <p:cNvSpPr/>
          <p:nvPr/>
        </p:nvSpPr>
        <p:spPr>
          <a:xfrm>
            <a:off x="6391675" y="1387900"/>
            <a:ext cx="11394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Full Connection</a:t>
            </a:r>
            <a:endParaRPr sz="1400" b="0" i="0" u="none" strike="noStrike" cap="none">
              <a:solidFill>
                <a:srgbClr val="000000"/>
              </a:solidFill>
              <a:latin typeface="Arial"/>
              <a:ea typeface="Arial"/>
              <a:cs typeface="Arial"/>
              <a:sym typeface="Arial"/>
            </a:endParaRPr>
          </a:p>
        </p:txBody>
      </p:sp>
      <p:cxnSp>
        <p:nvCxnSpPr>
          <p:cNvPr id="822" name="Google Shape;822;p13"/>
          <p:cNvCxnSpPr>
            <a:stCxn id="817" idx="3"/>
            <a:endCxn id="818" idx="1"/>
          </p:cNvCxnSpPr>
          <p:nvPr/>
        </p:nvCxnSpPr>
        <p:spPr>
          <a:xfrm>
            <a:off x="1598325" y="1686400"/>
            <a:ext cx="266700" cy="0"/>
          </a:xfrm>
          <a:prstGeom prst="straightConnector1">
            <a:avLst/>
          </a:prstGeom>
          <a:noFill/>
          <a:ln w="9525" cap="flat" cmpd="sng">
            <a:solidFill>
              <a:schemeClr val="dk2"/>
            </a:solidFill>
            <a:prstDash val="solid"/>
            <a:round/>
            <a:headEnd type="none" w="sm" len="sm"/>
            <a:tailEnd type="triangle" w="med" len="med"/>
          </a:ln>
        </p:spPr>
      </p:cxnSp>
      <p:cxnSp>
        <p:nvCxnSpPr>
          <p:cNvPr id="823" name="Google Shape;823;p13"/>
          <p:cNvCxnSpPr>
            <a:stCxn id="818" idx="3"/>
            <a:endCxn id="819" idx="1"/>
          </p:cNvCxnSpPr>
          <p:nvPr/>
        </p:nvCxnSpPr>
        <p:spPr>
          <a:xfrm>
            <a:off x="3231425" y="1686400"/>
            <a:ext cx="302400" cy="0"/>
          </a:xfrm>
          <a:prstGeom prst="straightConnector1">
            <a:avLst/>
          </a:prstGeom>
          <a:noFill/>
          <a:ln w="9525" cap="flat" cmpd="sng">
            <a:solidFill>
              <a:schemeClr val="dk2"/>
            </a:solidFill>
            <a:prstDash val="solid"/>
            <a:round/>
            <a:headEnd type="none" w="sm" len="sm"/>
            <a:tailEnd type="triangle" w="med" len="med"/>
          </a:ln>
        </p:spPr>
      </p:cxnSp>
      <p:cxnSp>
        <p:nvCxnSpPr>
          <p:cNvPr id="824" name="Google Shape;824;p13"/>
          <p:cNvCxnSpPr>
            <a:stCxn id="819" idx="3"/>
            <a:endCxn id="820" idx="1"/>
          </p:cNvCxnSpPr>
          <p:nvPr/>
        </p:nvCxnSpPr>
        <p:spPr>
          <a:xfrm>
            <a:off x="4818374" y="1686400"/>
            <a:ext cx="241800" cy="0"/>
          </a:xfrm>
          <a:prstGeom prst="straightConnector1">
            <a:avLst/>
          </a:prstGeom>
          <a:noFill/>
          <a:ln w="9525" cap="flat" cmpd="sng">
            <a:solidFill>
              <a:schemeClr val="dk2"/>
            </a:solidFill>
            <a:prstDash val="solid"/>
            <a:round/>
            <a:headEnd type="none" w="sm" len="sm"/>
            <a:tailEnd type="triangle" w="med" len="med"/>
          </a:ln>
        </p:spPr>
      </p:cxnSp>
      <p:cxnSp>
        <p:nvCxnSpPr>
          <p:cNvPr id="825" name="Google Shape;825;p13"/>
          <p:cNvCxnSpPr>
            <a:stCxn id="820" idx="3"/>
          </p:cNvCxnSpPr>
          <p:nvPr/>
        </p:nvCxnSpPr>
        <p:spPr>
          <a:xfrm>
            <a:off x="6149975" y="1686400"/>
            <a:ext cx="276900" cy="11700"/>
          </a:xfrm>
          <a:prstGeom prst="straightConnector1">
            <a:avLst/>
          </a:prstGeom>
          <a:noFill/>
          <a:ln w="9525" cap="flat" cmpd="sng">
            <a:solidFill>
              <a:schemeClr val="dk2"/>
            </a:solidFill>
            <a:prstDash val="solid"/>
            <a:round/>
            <a:headEnd type="none" w="sm" len="sm"/>
            <a:tailEnd type="triangle" w="med" len="med"/>
          </a:ln>
        </p:spPr>
      </p:cxnSp>
      <p:cxnSp>
        <p:nvCxnSpPr>
          <p:cNvPr id="826" name="Google Shape;826;p13"/>
          <p:cNvCxnSpPr/>
          <p:nvPr/>
        </p:nvCxnSpPr>
        <p:spPr>
          <a:xfrm>
            <a:off x="7531075" y="1686400"/>
            <a:ext cx="276900" cy="11700"/>
          </a:xfrm>
          <a:prstGeom prst="straightConnector1">
            <a:avLst/>
          </a:prstGeom>
          <a:noFill/>
          <a:ln w="9525" cap="flat" cmpd="sng">
            <a:solidFill>
              <a:schemeClr val="dk2"/>
            </a:solidFill>
            <a:prstDash val="solid"/>
            <a:round/>
            <a:headEnd type="none" w="sm" len="sm"/>
            <a:tailEnd type="triangle" w="med" len="med"/>
          </a:ln>
        </p:spPr>
      </p:cxnSp>
      <p:sp>
        <p:nvSpPr>
          <p:cNvPr id="827" name="Google Shape;827;p13"/>
          <p:cNvSpPr/>
          <p:nvPr/>
        </p:nvSpPr>
        <p:spPr>
          <a:xfrm>
            <a:off x="7772775" y="1387900"/>
            <a:ext cx="11394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Output Image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14"/>
          <p:cNvSpPr txBox="1">
            <a:spLocks noGrp="1"/>
          </p:cNvSpPr>
          <p:nvPr>
            <p:ph type="subTitle" idx="1"/>
          </p:nvPr>
        </p:nvSpPr>
        <p:spPr>
          <a:xfrm>
            <a:off x="605350" y="370500"/>
            <a:ext cx="7836600" cy="208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The components of a CNN are as detailed below:</a:t>
            </a:r>
            <a:endParaRPr/>
          </a:p>
          <a:p>
            <a:pPr marL="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r>
              <a:rPr lang="en">
                <a:solidFill>
                  <a:srgbClr val="FF6B65"/>
                </a:solidFill>
              </a:rPr>
              <a:t>1.  Convolution Layer : </a:t>
            </a:r>
            <a:endParaRPr>
              <a:solidFill>
                <a:srgbClr val="FF6B65"/>
              </a:solidFill>
            </a:endParaRPr>
          </a:p>
          <a:p>
            <a:pPr marL="457200" lvl="0" indent="0" algn="l" rtl="0">
              <a:lnSpc>
                <a:spcPct val="100000"/>
              </a:lnSpc>
              <a:spcBef>
                <a:spcPts val="0"/>
              </a:spcBef>
              <a:spcAft>
                <a:spcPts val="0"/>
              </a:spcAft>
              <a:buSzPts val="1600"/>
              <a:buNone/>
            </a:pPr>
            <a:r>
              <a:rPr lang="en"/>
              <a:t>In convolution layer we take a small window size (typically of length 3*3) that extends to the depth of the input matrix. During every iteration we slid the window by stride size,, and computed the dot product of filter entries and input values at a given position. That is, the network will learn filters that activate when they see some type of visual feature such as an edge of some orientation or a blotch of some color.</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r>
              <a:rPr lang="en">
                <a:solidFill>
                  <a:srgbClr val="FF6B65"/>
                </a:solidFill>
              </a:rPr>
              <a:t>2. Pooling Layer : </a:t>
            </a:r>
            <a:endParaRPr>
              <a:solidFill>
                <a:srgbClr val="FF6B65"/>
              </a:solidFill>
            </a:endParaRPr>
          </a:p>
          <a:p>
            <a:pPr marL="457200" lvl="0" indent="0" algn="l" rtl="0">
              <a:lnSpc>
                <a:spcPct val="100000"/>
              </a:lnSpc>
              <a:spcBef>
                <a:spcPts val="0"/>
              </a:spcBef>
              <a:spcAft>
                <a:spcPts val="0"/>
              </a:spcAft>
              <a:buSzPts val="1600"/>
              <a:buNone/>
            </a:pPr>
            <a:r>
              <a:rPr lang="en"/>
              <a:t>We use a pooling layer to decrease the size of the activation matrix and ultimately reduce the learnable parameters. </a:t>
            </a:r>
            <a:endParaRPr/>
          </a:p>
          <a:p>
            <a:pPr marL="457200" lvl="0" indent="0" algn="l" rtl="0">
              <a:lnSpc>
                <a:spcPct val="100000"/>
              </a:lnSpc>
              <a:spcBef>
                <a:spcPts val="0"/>
              </a:spcBef>
              <a:spcAft>
                <a:spcPts val="0"/>
              </a:spcAft>
              <a:buSzPts val="1600"/>
              <a:buNone/>
            </a:pPr>
            <a:r>
              <a:rPr lang="en"/>
              <a:t>There are two type of pooling : </a:t>
            </a:r>
            <a:endParaRPr/>
          </a:p>
          <a:p>
            <a:pPr marL="457200" lvl="0" indent="0" algn="l" rtl="0">
              <a:lnSpc>
                <a:spcPct val="100000"/>
              </a:lnSpc>
              <a:spcBef>
                <a:spcPts val="0"/>
              </a:spcBef>
              <a:spcAft>
                <a:spcPts val="0"/>
              </a:spcAft>
              <a:buSzPts val="1600"/>
              <a:buNone/>
            </a:pPr>
            <a:r>
              <a:rPr lang="en"/>
              <a:t>a) Max Pooling </a:t>
            </a:r>
            <a:endParaRPr/>
          </a:p>
          <a:p>
            <a:pPr marL="457200" lvl="0" indent="0" algn="l" rtl="0">
              <a:lnSpc>
                <a:spcPct val="100000"/>
              </a:lnSpc>
              <a:spcBef>
                <a:spcPts val="0"/>
              </a:spcBef>
              <a:spcAft>
                <a:spcPts val="0"/>
              </a:spcAft>
              <a:buSzPts val="1600"/>
              <a:buNone/>
            </a:pPr>
            <a:r>
              <a:rPr lang="en"/>
              <a:t>b) Average Pooling </a:t>
            </a: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pic>
        <p:nvPicPr>
          <p:cNvPr id="833" name="Google Shape;833;p14"/>
          <p:cNvPicPr preferRelativeResize="0"/>
          <p:nvPr/>
        </p:nvPicPr>
        <p:blipFill rotWithShape="1">
          <a:blip r:embed="rId3">
            <a:alphaModFix/>
          </a:blip>
          <a:srcRect/>
          <a:stretch/>
        </p:blipFill>
        <p:spPr>
          <a:xfrm>
            <a:off x="6120600" y="3404025"/>
            <a:ext cx="2057400" cy="1457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15"/>
          <p:cNvSpPr txBox="1">
            <a:spLocks noGrp="1"/>
          </p:cNvSpPr>
          <p:nvPr>
            <p:ph type="subTitle" idx="1"/>
          </p:nvPr>
        </p:nvSpPr>
        <p:spPr>
          <a:xfrm>
            <a:off x="1602150" y="283450"/>
            <a:ext cx="6252900" cy="20925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1600"/>
              <a:buNone/>
            </a:pPr>
            <a:r>
              <a:rPr lang="en">
                <a:solidFill>
                  <a:srgbClr val="FF6B65"/>
                </a:solidFill>
              </a:rPr>
              <a:t>3. Fully Connected Layer : </a:t>
            </a:r>
            <a:endParaRPr>
              <a:solidFill>
                <a:srgbClr val="FF6B65"/>
              </a:solidFill>
            </a:endParaRPr>
          </a:p>
          <a:p>
            <a:pPr marL="0" lvl="0" indent="0" algn="l" rtl="0">
              <a:lnSpc>
                <a:spcPct val="120000"/>
              </a:lnSpc>
              <a:spcBef>
                <a:spcPts val="0"/>
              </a:spcBef>
              <a:spcAft>
                <a:spcPts val="0"/>
              </a:spcAft>
              <a:buSzPts val="1600"/>
              <a:buNone/>
            </a:pPr>
            <a:r>
              <a:rPr lang="en"/>
              <a:t>In convolution layer neurons are connected only to a local region, while in a fully connected region, we connect all the inputs to neurons. </a:t>
            </a:r>
            <a:endParaRPr/>
          </a:p>
          <a:p>
            <a:pPr marL="0" lvl="0" indent="0" algn="ctr"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solidFill>
                  <a:srgbClr val="FF6B65"/>
                </a:solidFill>
              </a:rPr>
              <a:t>4. Final Output Layer :</a:t>
            </a:r>
            <a:endParaRPr>
              <a:solidFill>
                <a:srgbClr val="FF6B65"/>
              </a:solidFill>
            </a:endParaRPr>
          </a:p>
          <a:p>
            <a:pPr marL="0" lvl="0" indent="0" algn="l" rtl="0">
              <a:lnSpc>
                <a:spcPct val="100000"/>
              </a:lnSpc>
              <a:spcBef>
                <a:spcPts val="0"/>
              </a:spcBef>
              <a:spcAft>
                <a:spcPts val="0"/>
              </a:spcAft>
              <a:buSzPts val="1600"/>
              <a:buNone/>
            </a:pPr>
            <a:r>
              <a:rPr lang="en">
                <a:solidFill>
                  <a:srgbClr val="FF6B65"/>
                </a:solidFill>
              </a:rPr>
              <a:t> </a:t>
            </a:r>
            <a:r>
              <a:rPr lang="en"/>
              <a:t>After getting values from the fully connected layer, we connect them to the final layer of neurons (having count equal to total number of classes), that will predict the probability of each image to be in diffe</a:t>
            </a:r>
            <a:r>
              <a:rPr lang="en" sz="1400"/>
              <a:t>rent classes. </a:t>
            </a:r>
            <a:endParaRPr sz="1400"/>
          </a:p>
        </p:txBody>
      </p:sp>
      <p:pic>
        <p:nvPicPr>
          <p:cNvPr id="839" name="Google Shape;839;p15"/>
          <p:cNvPicPr preferRelativeResize="0"/>
          <p:nvPr/>
        </p:nvPicPr>
        <p:blipFill rotWithShape="1">
          <a:blip r:embed="rId3">
            <a:alphaModFix/>
          </a:blip>
          <a:srcRect/>
          <a:stretch/>
        </p:blipFill>
        <p:spPr>
          <a:xfrm>
            <a:off x="3006275" y="1345575"/>
            <a:ext cx="1964225" cy="194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6"/>
          <p:cNvSpPr txBox="1">
            <a:spLocks noGrp="1"/>
          </p:cNvSpPr>
          <p:nvPr>
            <p:ph type="title"/>
          </p:nvPr>
        </p:nvSpPr>
        <p:spPr>
          <a:xfrm>
            <a:off x="1073250" y="339181"/>
            <a:ext cx="699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dirty="0">
                <a:latin typeface="Playfair Display"/>
                <a:ea typeface="Playfair Display"/>
                <a:cs typeface="Playfair Display"/>
                <a:sym typeface="Playfair Display"/>
              </a:rPr>
              <a:t>                 VGG16</a:t>
            </a:r>
            <a:endParaRPr dirty="0">
              <a:latin typeface="Playfair Display"/>
              <a:ea typeface="Playfair Display"/>
              <a:cs typeface="Playfair Display"/>
              <a:sym typeface="Playfair Display"/>
            </a:endParaRPr>
          </a:p>
        </p:txBody>
      </p:sp>
      <p:sp>
        <p:nvSpPr>
          <p:cNvPr id="845" name="Google Shape;845;p16"/>
          <p:cNvSpPr txBox="1">
            <a:spLocks noGrp="1"/>
          </p:cNvSpPr>
          <p:nvPr>
            <p:ph type="subTitle" idx="1"/>
          </p:nvPr>
        </p:nvSpPr>
        <p:spPr>
          <a:xfrm>
            <a:off x="447827" y="1157287"/>
            <a:ext cx="7892700" cy="3528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400" dirty="0"/>
              <a:t>VGG16 is a convolution neural net (CNN ) </a:t>
            </a:r>
            <a:endParaRPr sz="1400" dirty="0"/>
          </a:p>
          <a:p>
            <a:pPr marL="0" lvl="0" indent="0" algn="l" rtl="0">
              <a:lnSpc>
                <a:spcPct val="100000"/>
              </a:lnSpc>
              <a:spcBef>
                <a:spcPts val="0"/>
              </a:spcBef>
              <a:spcAft>
                <a:spcPts val="0"/>
              </a:spcAft>
              <a:buSzPts val="1400"/>
              <a:buNone/>
            </a:pPr>
            <a:r>
              <a:rPr lang="en" sz="1400" dirty="0"/>
              <a:t>architecture which we would be using.</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 It is considered to be one of the excellent vision </a:t>
            </a:r>
            <a:endParaRPr sz="1400" dirty="0"/>
          </a:p>
          <a:p>
            <a:pPr marL="0" lvl="0" indent="0" algn="l" rtl="0">
              <a:lnSpc>
                <a:spcPct val="100000"/>
              </a:lnSpc>
              <a:spcBef>
                <a:spcPts val="0"/>
              </a:spcBef>
              <a:spcAft>
                <a:spcPts val="0"/>
              </a:spcAft>
              <a:buSzPts val="1400"/>
              <a:buNone/>
            </a:pPr>
            <a:r>
              <a:rPr lang="en" sz="1400" dirty="0"/>
              <a:t>model architecture till date. Most unique thing</a:t>
            </a:r>
            <a:endParaRPr sz="1400" dirty="0"/>
          </a:p>
          <a:p>
            <a:pPr marL="0" lvl="0" indent="0" algn="l" rtl="0">
              <a:lnSpc>
                <a:spcPct val="100000"/>
              </a:lnSpc>
              <a:spcBef>
                <a:spcPts val="0"/>
              </a:spcBef>
              <a:spcAft>
                <a:spcPts val="0"/>
              </a:spcAft>
              <a:buSzPts val="1400"/>
              <a:buNone/>
            </a:pPr>
            <a:r>
              <a:rPr lang="en" sz="1400" dirty="0"/>
              <a:t> about  VGG16 is that instead of having a large </a:t>
            </a:r>
            <a:endParaRPr sz="1400" dirty="0"/>
          </a:p>
          <a:p>
            <a:pPr marL="0" lvl="0" indent="0" algn="l" rtl="0">
              <a:lnSpc>
                <a:spcPct val="100000"/>
              </a:lnSpc>
              <a:spcBef>
                <a:spcPts val="0"/>
              </a:spcBef>
              <a:spcAft>
                <a:spcPts val="0"/>
              </a:spcAft>
              <a:buSzPts val="1400"/>
              <a:buNone/>
            </a:pPr>
            <a:r>
              <a:rPr lang="en" sz="1400" dirty="0"/>
              <a:t>number of  hyper-parameter they focused on </a:t>
            </a:r>
            <a:endParaRPr sz="1400" dirty="0"/>
          </a:p>
          <a:p>
            <a:pPr marL="0" lvl="0" indent="0" algn="l" rtl="0">
              <a:lnSpc>
                <a:spcPct val="100000"/>
              </a:lnSpc>
              <a:spcBef>
                <a:spcPts val="0"/>
              </a:spcBef>
              <a:spcAft>
                <a:spcPts val="0"/>
              </a:spcAft>
              <a:buSzPts val="1400"/>
              <a:buNone/>
            </a:pPr>
            <a:r>
              <a:rPr lang="en" sz="1400" dirty="0"/>
              <a:t>Having Convolution layers of 3x3 filter with a </a:t>
            </a:r>
            <a:endParaRPr sz="1400" dirty="0"/>
          </a:p>
          <a:p>
            <a:pPr marL="0" lvl="0" indent="0" algn="l" rtl="0">
              <a:lnSpc>
                <a:spcPct val="100000"/>
              </a:lnSpc>
              <a:spcBef>
                <a:spcPts val="0"/>
              </a:spcBef>
              <a:spcAft>
                <a:spcPts val="0"/>
              </a:spcAft>
              <a:buSzPts val="1400"/>
              <a:buNone/>
            </a:pPr>
            <a:r>
              <a:rPr lang="en" sz="1400" dirty="0"/>
              <a:t>stride 1 and  always used same padding and </a:t>
            </a:r>
            <a:endParaRPr sz="1400" dirty="0"/>
          </a:p>
          <a:p>
            <a:pPr marL="0" lvl="0" indent="0" algn="l" rtl="0">
              <a:lnSpc>
                <a:spcPct val="100000"/>
              </a:lnSpc>
              <a:spcBef>
                <a:spcPts val="0"/>
              </a:spcBef>
              <a:spcAft>
                <a:spcPts val="0"/>
              </a:spcAft>
              <a:buSzPts val="1400"/>
              <a:buNone/>
            </a:pPr>
            <a:r>
              <a:rPr lang="en" sz="1400" dirty="0"/>
              <a:t>maxpool layer of  2x2 filter of stride 2. </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It follows this arrangement of convolution and </a:t>
            </a:r>
            <a:endParaRPr sz="1400" dirty="0"/>
          </a:p>
          <a:p>
            <a:pPr marL="0" lvl="0" indent="0" algn="l" rtl="0">
              <a:lnSpc>
                <a:spcPct val="100000"/>
              </a:lnSpc>
              <a:spcBef>
                <a:spcPts val="0"/>
              </a:spcBef>
              <a:spcAft>
                <a:spcPts val="0"/>
              </a:spcAft>
              <a:buSzPts val="1400"/>
              <a:buNone/>
            </a:pPr>
            <a:r>
              <a:rPr lang="en" sz="1400" dirty="0"/>
              <a:t>max pool layers consistently throughout the </a:t>
            </a:r>
            <a:endParaRPr sz="1400" dirty="0"/>
          </a:p>
          <a:p>
            <a:pPr marL="0" lvl="0" indent="0" algn="l" rtl="0">
              <a:lnSpc>
                <a:spcPct val="100000"/>
              </a:lnSpc>
              <a:spcBef>
                <a:spcPts val="0"/>
              </a:spcBef>
              <a:spcAft>
                <a:spcPts val="0"/>
              </a:spcAft>
              <a:buSzPts val="1400"/>
              <a:buNone/>
            </a:pPr>
            <a:r>
              <a:rPr lang="en" sz="1400" dirty="0"/>
              <a:t>whole architecture. In the end it has 2 FC(fully </a:t>
            </a:r>
            <a:endParaRPr sz="1400" dirty="0"/>
          </a:p>
          <a:p>
            <a:pPr marL="0" lvl="0" indent="0" algn="l" rtl="0">
              <a:lnSpc>
                <a:spcPct val="100000"/>
              </a:lnSpc>
              <a:spcBef>
                <a:spcPts val="0"/>
              </a:spcBef>
              <a:spcAft>
                <a:spcPts val="0"/>
              </a:spcAft>
              <a:buSzPts val="1400"/>
              <a:buNone/>
            </a:pPr>
            <a:r>
              <a:rPr lang="en" sz="1400" dirty="0"/>
              <a:t>Connected layers) followed by a softmax for </a:t>
            </a:r>
            <a:endParaRPr sz="1400" dirty="0"/>
          </a:p>
          <a:p>
            <a:pPr marL="0" lvl="0" indent="0" algn="l" rtl="0">
              <a:lnSpc>
                <a:spcPct val="100000"/>
              </a:lnSpc>
              <a:spcBef>
                <a:spcPts val="0"/>
              </a:spcBef>
              <a:spcAft>
                <a:spcPts val="0"/>
              </a:spcAft>
              <a:buSzPts val="1400"/>
              <a:buNone/>
            </a:pPr>
            <a:r>
              <a:rPr lang="en" sz="1400" dirty="0"/>
              <a:t>output. The 16 in VGG16 refers to it has 16 layers that have weights.</a:t>
            </a:r>
            <a:endParaRPr sz="1400" dirty="0"/>
          </a:p>
          <a:p>
            <a:pPr marL="0" lvl="0" indent="0" algn="l" rtl="0">
              <a:lnSpc>
                <a:spcPct val="100000"/>
              </a:lnSpc>
              <a:spcBef>
                <a:spcPts val="0"/>
              </a:spcBef>
              <a:spcAft>
                <a:spcPts val="0"/>
              </a:spcAft>
              <a:buSzPts val="1400"/>
              <a:buNone/>
            </a:pPr>
            <a:r>
              <a:rPr lang="en" sz="1400" dirty="0"/>
              <a:t>This network is a pretty large network and it has about 138 million (approx) parameters.</a:t>
            </a:r>
            <a:endParaRPr sz="1400" dirty="0"/>
          </a:p>
          <a:p>
            <a:pPr marL="0" lvl="0" indent="0" algn="l" rtl="0">
              <a:lnSpc>
                <a:spcPct val="100000"/>
              </a:lnSpc>
              <a:spcBef>
                <a:spcPts val="0"/>
              </a:spcBef>
              <a:spcAft>
                <a:spcPts val="0"/>
              </a:spcAft>
              <a:buSzPts val="1200"/>
              <a:buNone/>
            </a:pPr>
            <a:endParaRPr dirty="0"/>
          </a:p>
          <a:p>
            <a:pPr marL="0" lvl="0" indent="0" algn="l" rtl="0">
              <a:lnSpc>
                <a:spcPct val="100000"/>
              </a:lnSpc>
              <a:spcBef>
                <a:spcPts val="0"/>
              </a:spcBef>
              <a:spcAft>
                <a:spcPts val="0"/>
              </a:spcAft>
              <a:buSzPts val="1200"/>
              <a:buNone/>
            </a:pPr>
            <a:endParaRPr dirty="0"/>
          </a:p>
        </p:txBody>
      </p:sp>
      <p:pic>
        <p:nvPicPr>
          <p:cNvPr id="846" name="Google Shape;846;p16"/>
          <p:cNvPicPr preferRelativeResize="0"/>
          <p:nvPr/>
        </p:nvPicPr>
        <p:blipFill rotWithShape="1">
          <a:blip r:embed="rId3">
            <a:alphaModFix/>
          </a:blip>
          <a:srcRect/>
          <a:stretch/>
        </p:blipFill>
        <p:spPr>
          <a:xfrm>
            <a:off x="4394177" y="1459125"/>
            <a:ext cx="4199696" cy="22282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17"/>
          <p:cNvSpPr txBox="1">
            <a:spLocks noGrp="1"/>
          </p:cNvSpPr>
          <p:nvPr>
            <p:ph type="title"/>
          </p:nvPr>
        </p:nvSpPr>
        <p:spPr>
          <a:xfrm>
            <a:off x="1073250" y="389025"/>
            <a:ext cx="69975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dirty="0">
                <a:latin typeface="Playfair Display"/>
                <a:ea typeface="Playfair Display"/>
                <a:cs typeface="Playfair Display"/>
                <a:sym typeface="Playfair Display"/>
              </a:rPr>
              <a:t>                 VGG19</a:t>
            </a:r>
            <a:endParaRPr dirty="0">
              <a:latin typeface="Playfair Display"/>
              <a:ea typeface="Playfair Display"/>
              <a:cs typeface="Playfair Display"/>
              <a:sym typeface="Playfair Display"/>
            </a:endParaRPr>
          </a:p>
        </p:txBody>
      </p:sp>
      <p:sp>
        <p:nvSpPr>
          <p:cNvPr id="852" name="Google Shape;852;p17"/>
          <p:cNvSpPr txBox="1">
            <a:spLocks noGrp="1"/>
          </p:cNvSpPr>
          <p:nvPr>
            <p:ph type="subTitle" idx="1"/>
          </p:nvPr>
        </p:nvSpPr>
        <p:spPr>
          <a:xfrm>
            <a:off x="599989" y="1088700"/>
            <a:ext cx="3124500" cy="405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sz="1400" dirty="0"/>
              <a:t>VGG19 is a variant of VGG model which in short consists of 19 layers (16 convolution layers, 3 Fully connected layer, 5 MaxPool layers and 1 SoftMax layer).</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 sz="1400" dirty="0"/>
              <a:t>The VGG19 network uses only five types of layers. All convolution layers use 3 × 3 kernels and all max pool layer use 2 × 2 kernels. 19 counts only the convolution and fully connected layers. Due to the presence of fully connected layers, VGG-19 is not fully convolutional and therefore, will only be able to accept 224 × 224 × 3 inputs without retraining. </a:t>
            </a: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endParaRPr sz="1400" dirty="0"/>
          </a:p>
        </p:txBody>
      </p:sp>
      <p:pic>
        <p:nvPicPr>
          <p:cNvPr id="853" name="Google Shape;853;p17"/>
          <p:cNvPicPr preferRelativeResize="0"/>
          <p:nvPr/>
        </p:nvPicPr>
        <p:blipFill rotWithShape="1">
          <a:blip r:embed="rId3">
            <a:alphaModFix/>
          </a:blip>
          <a:srcRect/>
          <a:stretch/>
        </p:blipFill>
        <p:spPr>
          <a:xfrm>
            <a:off x="3805725" y="1314450"/>
            <a:ext cx="4995375" cy="286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cxnSp>
        <p:nvCxnSpPr>
          <p:cNvPr id="858" name="Google Shape;858;p18"/>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859" name="Google Shape;859;p1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Methodology</a:t>
            </a:r>
            <a:endParaRPr>
              <a:latin typeface="Playfair Display"/>
              <a:ea typeface="Playfair Display"/>
              <a:cs typeface="Playfair Display"/>
              <a:sym typeface="Playfair Display"/>
            </a:endParaRPr>
          </a:p>
        </p:txBody>
      </p:sp>
      <p:sp>
        <p:nvSpPr>
          <p:cNvPr id="860" name="Google Shape;860;p18"/>
          <p:cNvSpPr txBox="1">
            <a:spLocks noGrp="1"/>
          </p:cNvSpPr>
          <p:nvPr>
            <p:ph type="subTitle" idx="1"/>
          </p:nvPr>
        </p:nvSpPr>
        <p:spPr>
          <a:xfrm>
            <a:off x="710500" y="1231475"/>
            <a:ext cx="7837200" cy="32025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Load Train dataset:  First, we will start by training our dataset. Our dataset contains the file with file names as “Non_Autistic.135.jpg , Autistic.391.jpg”, where the word is splitted by ‘.’, initial word describes the kind (whether the person is autistic or not and next word describes the image no.).</a:t>
            </a:r>
            <a:endParaRPr/>
          </a:p>
          <a:p>
            <a:pPr marL="457200" lvl="0" indent="-317500" algn="just" rtl="0">
              <a:lnSpc>
                <a:spcPct val="100000"/>
              </a:lnSpc>
              <a:spcBef>
                <a:spcPts val="0"/>
              </a:spcBef>
              <a:spcAft>
                <a:spcPts val="0"/>
              </a:spcAft>
              <a:buSzPts val="1400"/>
              <a:buChar char="●"/>
            </a:pPr>
            <a:r>
              <a:rPr lang="en"/>
              <a:t>Load Test dataset: Our dataset contains the file with file names as “Non_Autistic.135.jpg , Autistic.391.jpg”</a:t>
            </a:r>
            <a:endParaRPr/>
          </a:p>
          <a:p>
            <a:pPr marL="457200" lvl="0" indent="-317500" algn="just" rtl="0">
              <a:lnSpc>
                <a:spcPct val="100000"/>
              </a:lnSpc>
              <a:spcBef>
                <a:spcPts val="0"/>
              </a:spcBef>
              <a:spcAft>
                <a:spcPts val="0"/>
              </a:spcAft>
              <a:buSzPts val="1400"/>
              <a:buChar char="●"/>
            </a:pPr>
            <a:r>
              <a:rPr lang="en"/>
              <a:t>We will be using Multi layer neural networks as deep neural networks.</a:t>
            </a:r>
            <a:endParaRPr/>
          </a:p>
          <a:p>
            <a:pPr marL="457200" lvl="0" indent="-317500" algn="just" rtl="0">
              <a:lnSpc>
                <a:spcPct val="100000"/>
              </a:lnSpc>
              <a:spcBef>
                <a:spcPts val="0"/>
              </a:spcBef>
              <a:spcAft>
                <a:spcPts val="0"/>
              </a:spcAft>
              <a:buSzPts val="1400"/>
              <a:buChar char="●"/>
            </a:pPr>
            <a:r>
              <a:rPr lang="en"/>
              <a:t>Since the dataset consists of images ,Convolutional neural networks will be used.</a:t>
            </a:r>
            <a:endParaRPr/>
          </a:p>
          <a:p>
            <a:pPr marL="457200" lvl="0" indent="-317500" algn="just" rtl="0">
              <a:lnSpc>
                <a:spcPct val="100000"/>
              </a:lnSpc>
              <a:spcBef>
                <a:spcPts val="0"/>
              </a:spcBef>
              <a:spcAft>
                <a:spcPts val="0"/>
              </a:spcAft>
              <a:buSzPts val="1400"/>
              <a:buChar char="●"/>
            </a:pPr>
            <a:r>
              <a:rPr lang="en"/>
              <a:t>The CNN classification is a technique to segregate the data according to different categories. Each time an image is passed, it will go through a number of convolutional layers and filters.</a:t>
            </a:r>
            <a:endParaRPr/>
          </a:p>
          <a:p>
            <a:pPr marL="914400" lvl="0" indent="0" algn="just" rtl="0">
              <a:lnSpc>
                <a:spcPct val="100000"/>
              </a:lnSpc>
              <a:spcBef>
                <a:spcPts val="1000"/>
              </a:spcBef>
              <a:spcAft>
                <a:spcPts val="0"/>
              </a:spcAft>
              <a:buSzPts val="1600"/>
              <a:buNone/>
            </a:pPr>
            <a:endParaRPr/>
          </a:p>
          <a:p>
            <a:pPr marL="914400" lvl="0" indent="0" algn="just" rtl="0">
              <a:lnSpc>
                <a:spcPct val="100000"/>
              </a:lnSpc>
              <a:spcBef>
                <a:spcPts val="1000"/>
              </a:spcBef>
              <a:spcAft>
                <a:spcPts val="1000"/>
              </a:spcAft>
              <a:buSzPts val="1600"/>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64"/>
        <p:cNvGrpSpPr/>
        <p:nvPr/>
      </p:nvGrpSpPr>
      <p:grpSpPr>
        <a:xfrm>
          <a:off x="0" y="0"/>
          <a:ext cx="0" cy="0"/>
          <a:chOff x="0" y="0"/>
          <a:chExt cx="0" cy="0"/>
        </a:xfrm>
      </p:grpSpPr>
      <p:sp>
        <p:nvSpPr>
          <p:cNvPr id="865" name="Google Shape;865;p19"/>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9"/>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9"/>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68" name="Google Shape;868;p19"/>
          <p:cNvGrpSpPr/>
          <p:nvPr/>
        </p:nvGrpSpPr>
        <p:grpSpPr>
          <a:xfrm>
            <a:off x="-13673" y="4130835"/>
            <a:ext cx="419288" cy="996540"/>
            <a:chOff x="-13673" y="4130835"/>
            <a:chExt cx="419288" cy="996540"/>
          </a:xfrm>
        </p:grpSpPr>
        <p:sp>
          <p:nvSpPr>
            <p:cNvPr id="869" name="Google Shape;869;p19"/>
            <p:cNvSpPr/>
            <p:nvPr/>
          </p:nvSpPr>
          <p:spPr>
            <a:xfrm>
              <a:off x="201528" y="4130835"/>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9"/>
            <p:cNvSpPr/>
            <p:nvPr/>
          </p:nvSpPr>
          <p:spPr>
            <a:xfrm rot="10800000">
              <a:off x="-13673" y="4333468"/>
              <a:ext cx="419288" cy="793907"/>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1" name="Google Shape;871;p19"/>
          <p:cNvGrpSpPr/>
          <p:nvPr/>
        </p:nvGrpSpPr>
        <p:grpSpPr>
          <a:xfrm>
            <a:off x="6192899" y="-6901"/>
            <a:ext cx="2137143" cy="932774"/>
            <a:chOff x="6192899" y="-6901"/>
            <a:chExt cx="2137143" cy="932774"/>
          </a:xfrm>
        </p:grpSpPr>
        <p:sp>
          <p:nvSpPr>
            <p:cNvPr id="872" name="Google Shape;872;p19"/>
            <p:cNvSpPr/>
            <p:nvPr/>
          </p:nvSpPr>
          <p:spPr>
            <a:xfrm>
              <a:off x="8205131" y="35264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9"/>
            <p:cNvSpPr/>
            <p:nvPr/>
          </p:nvSpPr>
          <p:spPr>
            <a:xfrm>
              <a:off x="6192899" y="-6901"/>
              <a:ext cx="2137143" cy="932770"/>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9"/>
            <p:cNvSpPr/>
            <p:nvPr/>
          </p:nvSpPr>
          <p:spPr>
            <a:xfrm>
              <a:off x="6783586" y="779491"/>
              <a:ext cx="163588"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5" name="Google Shape;875;p19"/>
          <p:cNvGrpSpPr/>
          <p:nvPr/>
        </p:nvGrpSpPr>
        <p:grpSpPr>
          <a:xfrm>
            <a:off x="-10405" y="-6911"/>
            <a:ext cx="1565936" cy="1208838"/>
            <a:chOff x="-10405" y="-6911"/>
            <a:chExt cx="1565936" cy="1208838"/>
          </a:xfrm>
        </p:grpSpPr>
        <p:sp>
          <p:nvSpPr>
            <p:cNvPr id="876" name="Google Shape;876;p19"/>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9"/>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9"/>
            <p:cNvSpPr/>
            <p:nvPr/>
          </p:nvSpPr>
          <p:spPr>
            <a:xfrm>
              <a:off x="1460434" y="494996"/>
              <a:ext cx="95097" cy="91873"/>
            </a:xfrm>
            <a:custGeom>
              <a:avLst/>
              <a:gdLst/>
              <a:ahLst/>
              <a:cxnLst/>
              <a:rect l="l" t="t" r="r" b="b"/>
              <a:pathLst>
                <a:path w="2963" h="2867" extrusionOk="0">
                  <a:moveTo>
                    <a:pt x="1254" y="0"/>
                  </a:moveTo>
                  <a:cubicBezTo>
                    <a:pt x="1047" y="0"/>
                    <a:pt x="845" y="50"/>
                    <a:pt x="663" y="166"/>
                  </a:cubicBezTo>
                  <a:cubicBezTo>
                    <a:pt x="436" y="311"/>
                    <a:pt x="291" y="559"/>
                    <a:pt x="208" y="808"/>
                  </a:cubicBezTo>
                  <a:cubicBezTo>
                    <a:pt x="1" y="1553"/>
                    <a:pt x="332" y="2651"/>
                    <a:pt x="1181" y="2838"/>
                  </a:cubicBezTo>
                  <a:cubicBezTo>
                    <a:pt x="1254" y="2858"/>
                    <a:pt x="1329" y="2867"/>
                    <a:pt x="1405" y="2867"/>
                  </a:cubicBezTo>
                  <a:cubicBezTo>
                    <a:pt x="1566" y="2867"/>
                    <a:pt x="1731" y="2825"/>
                    <a:pt x="1886" y="2755"/>
                  </a:cubicBezTo>
                  <a:cubicBezTo>
                    <a:pt x="1927" y="2734"/>
                    <a:pt x="1968" y="2713"/>
                    <a:pt x="2031" y="2672"/>
                  </a:cubicBezTo>
                  <a:cubicBezTo>
                    <a:pt x="2279" y="2527"/>
                    <a:pt x="2486" y="2299"/>
                    <a:pt x="2652" y="2071"/>
                  </a:cubicBezTo>
                  <a:cubicBezTo>
                    <a:pt x="2818" y="1864"/>
                    <a:pt x="2963" y="1615"/>
                    <a:pt x="2963" y="1367"/>
                  </a:cubicBezTo>
                  <a:cubicBezTo>
                    <a:pt x="2963" y="1160"/>
                    <a:pt x="2880" y="953"/>
                    <a:pt x="2756" y="808"/>
                  </a:cubicBezTo>
                  <a:cubicBezTo>
                    <a:pt x="2436" y="382"/>
                    <a:pt x="1826" y="0"/>
                    <a:pt x="12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79" name="Google Shape;879;p19"/>
          <p:cNvGrpSpPr/>
          <p:nvPr/>
        </p:nvGrpSpPr>
        <p:grpSpPr>
          <a:xfrm>
            <a:off x="8274506" y="2671779"/>
            <a:ext cx="876144" cy="1723439"/>
            <a:chOff x="8274506" y="2671779"/>
            <a:chExt cx="876144" cy="1723439"/>
          </a:xfrm>
        </p:grpSpPr>
        <p:grpSp>
          <p:nvGrpSpPr>
            <p:cNvPr id="880" name="Google Shape;880;p19"/>
            <p:cNvGrpSpPr/>
            <p:nvPr/>
          </p:nvGrpSpPr>
          <p:grpSpPr>
            <a:xfrm rot="5400000">
              <a:off x="7983051" y="2963234"/>
              <a:ext cx="1459053" cy="876144"/>
              <a:chOff x="2960200" y="1284875"/>
              <a:chExt cx="3360325" cy="2018300"/>
            </a:xfrm>
          </p:grpSpPr>
          <p:sp>
            <p:nvSpPr>
              <p:cNvPr id="881" name="Google Shape;881;p19"/>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9"/>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9"/>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9"/>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5" name="Google Shape;885;p19"/>
            <p:cNvSpPr/>
            <p:nvPr/>
          </p:nvSpPr>
          <p:spPr>
            <a:xfrm>
              <a:off x="8536111" y="4303730"/>
              <a:ext cx="95739"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6" name="Google Shape;886;p19"/>
          <p:cNvGrpSpPr/>
          <p:nvPr/>
        </p:nvGrpSpPr>
        <p:grpSpPr>
          <a:xfrm>
            <a:off x="3045208" y="-6822"/>
            <a:ext cx="1980959" cy="1231412"/>
            <a:chOff x="3045330" y="-6829"/>
            <a:chExt cx="2308272" cy="1614331"/>
          </a:xfrm>
        </p:grpSpPr>
        <p:sp>
          <p:nvSpPr>
            <p:cNvPr id="887" name="Google Shape;887;p19"/>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888" name="Google Shape;888;p19"/>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889" name="Google Shape;889;p19"/>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grpSp>
      <p:grpSp>
        <p:nvGrpSpPr>
          <p:cNvPr id="890" name="Google Shape;890;p19"/>
          <p:cNvGrpSpPr/>
          <p:nvPr/>
        </p:nvGrpSpPr>
        <p:grpSpPr>
          <a:xfrm>
            <a:off x="5568748" y="3990179"/>
            <a:ext cx="1457548" cy="1015818"/>
            <a:chOff x="5067478" y="3184487"/>
            <a:chExt cx="2457094" cy="2018716"/>
          </a:xfrm>
        </p:grpSpPr>
        <p:sp>
          <p:nvSpPr>
            <p:cNvPr id="891" name="Google Shape;891;p19"/>
            <p:cNvSpPr/>
            <p:nvPr/>
          </p:nvSpPr>
          <p:spPr>
            <a:xfrm rot="-6300039">
              <a:off x="5519061" y="3631610"/>
              <a:ext cx="1680248" cy="983233"/>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9"/>
            <p:cNvSpPr/>
            <p:nvPr/>
          </p:nvSpPr>
          <p:spPr>
            <a:xfrm rot="-4371051">
              <a:off x="6547822" y="4300599"/>
              <a:ext cx="1053641" cy="616595"/>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9"/>
            <p:cNvSpPr/>
            <p:nvPr/>
          </p:nvSpPr>
          <p:spPr>
            <a:xfrm rot="-8999893">
              <a:off x="5151048" y="4364468"/>
              <a:ext cx="1053676" cy="616612"/>
            </a:xfrm>
            <a:custGeom>
              <a:avLst/>
              <a:gdLst/>
              <a:ahLst/>
              <a:cxnLst/>
              <a:rect l="l" t="t" r="r" b="b"/>
              <a:pathLst>
                <a:path w="24574" h="14380" extrusionOk="0">
                  <a:moveTo>
                    <a:pt x="8268" y="1"/>
                  </a:moveTo>
                  <a:cubicBezTo>
                    <a:pt x="7225" y="1"/>
                    <a:pt x="6117" y="378"/>
                    <a:pt x="5203" y="762"/>
                  </a:cubicBezTo>
                  <a:cubicBezTo>
                    <a:pt x="4735" y="963"/>
                    <a:pt x="1" y="3113"/>
                    <a:pt x="45" y="3313"/>
                  </a:cubicBezTo>
                  <a:cubicBezTo>
                    <a:pt x="714" y="5898"/>
                    <a:pt x="1950" y="9417"/>
                    <a:pt x="4969" y="10543"/>
                  </a:cubicBezTo>
                  <a:cubicBezTo>
                    <a:pt x="5313" y="10669"/>
                    <a:pt x="5653" y="10717"/>
                    <a:pt x="5992" y="10717"/>
                  </a:cubicBezTo>
                  <a:cubicBezTo>
                    <a:pt x="6786" y="10717"/>
                    <a:pt x="7570" y="10456"/>
                    <a:pt x="8366" y="10331"/>
                  </a:cubicBezTo>
                  <a:cubicBezTo>
                    <a:pt x="8547" y="10305"/>
                    <a:pt x="8721" y="10292"/>
                    <a:pt x="8888" y="10292"/>
                  </a:cubicBezTo>
                  <a:cubicBezTo>
                    <a:pt x="9928" y="10292"/>
                    <a:pt x="10727" y="10784"/>
                    <a:pt x="11485" y="11590"/>
                  </a:cubicBezTo>
                  <a:cubicBezTo>
                    <a:pt x="12154" y="12291"/>
                    <a:pt x="12800" y="13082"/>
                    <a:pt x="13724" y="13361"/>
                  </a:cubicBezTo>
                  <a:cubicBezTo>
                    <a:pt x="13953" y="13427"/>
                    <a:pt x="14174" y="13454"/>
                    <a:pt x="14389" y="13454"/>
                  </a:cubicBezTo>
                  <a:cubicBezTo>
                    <a:pt x="15366" y="13454"/>
                    <a:pt x="16225" y="12893"/>
                    <a:pt x="17211" y="12893"/>
                  </a:cubicBezTo>
                  <a:cubicBezTo>
                    <a:pt x="17221" y="12893"/>
                    <a:pt x="17232" y="12893"/>
                    <a:pt x="17242" y="12893"/>
                  </a:cubicBezTo>
                  <a:cubicBezTo>
                    <a:pt x="18031" y="12893"/>
                    <a:pt x="18701" y="13299"/>
                    <a:pt x="19383" y="13673"/>
                  </a:cubicBezTo>
                  <a:cubicBezTo>
                    <a:pt x="20097" y="14061"/>
                    <a:pt x="21151" y="14379"/>
                    <a:pt x="22158" y="14379"/>
                  </a:cubicBezTo>
                  <a:cubicBezTo>
                    <a:pt x="23115" y="14379"/>
                    <a:pt x="24031" y="14092"/>
                    <a:pt x="24574" y="13305"/>
                  </a:cubicBezTo>
                  <a:cubicBezTo>
                    <a:pt x="24284" y="11946"/>
                    <a:pt x="24095" y="10242"/>
                    <a:pt x="23003" y="9262"/>
                  </a:cubicBezTo>
                  <a:cubicBezTo>
                    <a:pt x="21276" y="7713"/>
                    <a:pt x="19271" y="7780"/>
                    <a:pt x="18714" y="5185"/>
                  </a:cubicBezTo>
                  <a:cubicBezTo>
                    <a:pt x="18370" y="3578"/>
                    <a:pt x="17597" y="2181"/>
                    <a:pt x="15928" y="2181"/>
                  </a:cubicBezTo>
                  <a:cubicBezTo>
                    <a:pt x="15710" y="2181"/>
                    <a:pt x="15477" y="2205"/>
                    <a:pt x="15228" y="2255"/>
                  </a:cubicBezTo>
                  <a:cubicBezTo>
                    <a:pt x="14451" y="2414"/>
                    <a:pt x="13628" y="2943"/>
                    <a:pt x="12796" y="2943"/>
                  </a:cubicBezTo>
                  <a:cubicBezTo>
                    <a:pt x="12638" y="2943"/>
                    <a:pt x="12479" y="2923"/>
                    <a:pt x="12321" y="2879"/>
                  </a:cubicBezTo>
                  <a:cubicBezTo>
                    <a:pt x="11262" y="2578"/>
                    <a:pt x="11173" y="1687"/>
                    <a:pt x="10572" y="985"/>
                  </a:cubicBezTo>
                  <a:cubicBezTo>
                    <a:pt x="9947" y="259"/>
                    <a:pt x="9130" y="1"/>
                    <a:pt x="826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4" name="Google Shape;894;p19"/>
          <p:cNvSpPr txBox="1">
            <a:spLocks noGrp="1"/>
          </p:cNvSpPr>
          <p:nvPr>
            <p:ph type="subTitle" idx="1"/>
          </p:nvPr>
        </p:nvSpPr>
        <p:spPr>
          <a:xfrm>
            <a:off x="775400" y="325075"/>
            <a:ext cx="7735500" cy="38130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Preparing Model: Then, we will prepare the model following the steps given below:</a:t>
            </a:r>
            <a:endParaRPr/>
          </a:p>
          <a:p>
            <a:pPr marL="914400" lvl="1" indent="-317500" algn="just" rtl="0">
              <a:lnSpc>
                <a:spcPct val="100000"/>
              </a:lnSpc>
              <a:spcBef>
                <a:spcPts val="0"/>
              </a:spcBef>
              <a:spcAft>
                <a:spcPts val="0"/>
              </a:spcAft>
              <a:buSzPts val="1400"/>
              <a:buChar char="○"/>
            </a:pPr>
            <a:r>
              <a:rPr lang="en"/>
              <a:t>We will define hyperparameters</a:t>
            </a:r>
            <a:endParaRPr/>
          </a:p>
          <a:p>
            <a:pPr marL="914400" lvl="1" indent="-317500" algn="just" rtl="0">
              <a:lnSpc>
                <a:spcPct val="100000"/>
              </a:lnSpc>
              <a:spcBef>
                <a:spcPts val="0"/>
              </a:spcBef>
              <a:spcAft>
                <a:spcPts val="0"/>
              </a:spcAft>
              <a:buSzPts val="1400"/>
              <a:buChar char="○"/>
            </a:pPr>
            <a:r>
              <a:rPr lang="en"/>
              <a:t>Then Flatten the output layer to 1 dimension</a:t>
            </a:r>
            <a:endParaRPr/>
          </a:p>
          <a:p>
            <a:pPr marL="914400" lvl="1" indent="-317500" algn="just" rtl="0">
              <a:lnSpc>
                <a:spcPct val="100000"/>
              </a:lnSpc>
              <a:spcBef>
                <a:spcPts val="0"/>
              </a:spcBef>
              <a:spcAft>
                <a:spcPts val="0"/>
              </a:spcAft>
              <a:buSzPts val="1400"/>
              <a:buChar char="○"/>
            </a:pPr>
            <a:r>
              <a:rPr lang="en"/>
              <a:t>Further we will add a fully connected layer with 512 hidden units and ReLU activation</a:t>
            </a:r>
            <a:endParaRPr/>
          </a:p>
          <a:p>
            <a:pPr marL="914400" lvl="1" indent="-317500" algn="just" rtl="0">
              <a:lnSpc>
                <a:spcPct val="100000"/>
              </a:lnSpc>
              <a:spcBef>
                <a:spcPts val="0"/>
              </a:spcBef>
              <a:spcAft>
                <a:spcPts val="0"/>
              </a:spcAft>
              <a:buSzPts val="1400"/>
              <a:buChar char="○"/>
            </a:pPr>
            <a:r>
              <a:rPr lang="en"/>
              <a:t>Next a dropout rate of 0.5 will be added</a:t>
            </a:r>
            <a:endParaRPr/>
          </a:p>
          <a:p>
            <a:pPr marL="914400" lvl="1" indent="-317500" algn="just" rtl="0">
              <a:lnSpc>
                <a:spcPct val="100000"/>
              </a:lnSpc>
              <a:spcBef>
                <a:spcPts val="0"/>
              </a:spcBef>
              <a:spcAft>
                <a:spcPts val="0"/>
              </a:spcAft>
              <a:buSzPts val="1400"/>
              <a:buChar char="○"/>
            </a:pPr>
            <a:r>
              <a:rPr lang="en"/>
              <a:t>Lastly a final sigmoid layer for classification will be added</a:t>
            </a:r>
            <a:endParaRPr/>
          </a:p>
          <a:p>
            <a:pPr marL="457200" lvl="0" indent="-317500" algn="just" rtl="0">
              <a:lnSpc>
                <a:spcPct val="100000"/>
              </a:lnSpc>
              <a:spcBef>
                <a:spcPts val="0"/>
              </a:spcBef>
              <a:spcAft>
                <a:spcPts val="0"/>
              </a:spcAft>
              <a:buSzPts val="1400"/>
              <a:buChar char="●"/>
            </a:pPr>
            <a:r>
              <a:rPr lang="en"/>
              <a:t>Preprocessing of Data: We will be preprocessing data and extracting data from images in the form of matrix.</a:t>
            </a:r>
            <a:endParaRPr/>
          </a:p>
          <a:p>
            <a:pPr marL="457200" lvl="0" indent="-317500" algn="just" rtl="0">
              <a:lnSpc>
                <a:spcPct val="100000"/>
              </a:lnSpc>
              <a:spcBef>
                <a:spcPts val="0"/>
              </a:spcBef>
              <a:spcAft>
                <a:spcPts val="0"/>
              </a:spcAft>
              <a:buSzPts val="1400"/>
              <a:buChar char="●"/>
            </a:pPr>
            <a:r>
              <a:rPr lang="en"/>
              <a:t>Preparing the training dataset: </a:t>
            </a:r>
            <a:endParaRPr/>
          </a:p>
          <a:p>
            <a:pPr marL="914400" lvl="1" indent="-317500" algn="just" rtl="0">
              <a:lnSpc>
                <a:spcPct val="100000"/>
              </a:lnSpc>
              <a:spcBef>
                <a:spcPts val="0"/>
              </a:spcBef>
              <a:spcAft>
                <a:spcPts val="0"/>
              </a:spcAft>
              <a:buSzPts val="1400"/>
              <a:buChar char="○"/>
            </a:pPr>
            <a:r>
              <a:rPr lang="en"/>
              <a:t>Training Generator: Here we will be preparing and generating the train data.</a:t>
            </a:r>
            <a:endParaRPr/>
          </a:p>
          <a:p>
            <a:pPr marL="914400" lvl="1" indent="-317500" algn="just" rtl="0">
              <a:lnSpc>
                <a:spcPct val="100000"/>
              </a:lnSpc>
              <a:spcBef>
                <a:spcPts val="0"/>
              </a:spcBef>
              <a:spcAft>
                <a:spcPts val="0"/>
              </a:spcAft>
              <a:buSzPts val="1400"/>
              <a:buChar char="○"/>
            </a:pPr>
            <a:r>
              <a:rPr lang="en"/>
              <a:t>Validation Generator: We will be creating a validation generator to filter out the data to ensure the quality of performance by using the validate data.</a:t>
            </a:r>
            <a:endParaRPr/>
          </a:p>
          <a:p>
            <a:pPr marL="0" lvl="0" indent="0" algn="just" rtl="0">
              <a:lnSpc>
                <a:spcPct val="100000"/>
              </a:lnSpc>
              <a:spcBef>
                <a:spcPts val="0"/>
              </a:spcBef>
              <a:spcAft>
                <a:spcPts val="0"/>
              </a:spcAft>
              <a:buSzPts val="1600"/>
              <a:buNone/>
            </a:pPr>
            <a:r>
              <a:rPr lang="en"/>
              <a:t>validation_data: Data on which to evaluate the loss and any model metrics at the end of each epoch. The model will not be trained on this data. </a:t>
            </a:r>
            <a:endParaRPr/>
          </a:p>
          <a:p>
            <a:pPr marL="457200" lvl="0" indent="0" algn="just" rtl="0">
              <a:lnSpc>
                <a:spcPct val="100000"/>
              </a:lnSpc>
              <a:spcBef>
                <a:spcPts val="0"/>
              </a:spcBef>
              <a:spcAft>
                <a:spcPts val="0"/>
              </a:spcAft>
              <a:buSzPts val="16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2"/>
          <p:cNvSpPr txBox="1">
            <a:spLocks noGrp="1"/>
          </p:cNvSpPr>
          <p:nvPr>
            <p:ph type="subTitle" idx="1"/>
          </p:nvPr>
        </p:nvSpPr>
        <p:spPr>
          <a:xfrm>
            <a:off x="891950" y="1224375"/>
            <a:ext cx="7892700" cy="3528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SzPts val="1400"/>
              <a:buNone/>
            </a:pPr>
            <a:r>
              <a:rPr lang="en" sz="1400"/>
              <a:t>Autism  Spectrum Disorder (ASD)  is a neuro -  disorder in which a child or a person has a lifelong effect on interaction and communication with others .</a:t>
            </a:r>
            <a:endParaRPr sz="1400"/>
          </a:p>
          <a:p>
            <a:pPr marL="0" lvl="0" indent="0" algn="l" rtl="0">
              <a:lnSpc>
                <a:spcPct val="115000"/>
              </a:lnSpc>
              <a:spcBef>
                <a:spcPts val="0"/>
              </a:spcBef>
              <a:spcAft>
                <a:spcPts val="0"/>
              </a:spcAft>
              <a:buSzPts val="1100"/>
              <a:buNone/>
            </a:pPr>
            <a:endParaRPr sz="1100">
              <a:solidFill>
                <a:srgbClr val="000000"/>
              </a:solidFill>
              <a:latin typeface="Arial"/>
              <a:ea typeface="Arial"/>
              <a:cs typeface="Arial"/>
              <a:sym typeface="Arial"/>
            </a:endParaRPr>
          </a:p>
          <a:p>
            <a:pPr marL="0" lvl="0" indent="0" algn="l" rtl="0">
              <a:lnSpc>
                <a:spcPct val="120000"/>
              </a:lnSpc>
              <a:spcBef>
                <a:spcPts val="0"/>
              </a:spcBef>
              <a:spcAft>
                <a:spcPts val="0"/>
              </a:spcAft>
              <a:buSzPts val="1400"/>
              <a:buNone/>
            </a:pPr>
            <a:r>
              <a:rPr lang="en" sz="1400"/>
              <a:t>Although no cure exists for  autism spectrum disorder , and there is no one-size fits-all treatment.</a:t>
            </a:r>
            <a:endParaRPr sz="1400"/>
          </a:p>
          <a:p>
            <a:pPr marL="0" lvl="0" indent="0" algn="l" rtl="0">
              <a:lnSpc>
                <a:spcPct val="120000"/>
              </a:lnSpc>
              <a:spcBef>
                <a:spcPts val="0"/>
              </a:spcBef>
              <a:spcAft>
                <a:spcPts val="0"/>
              </a:spcAft>
              <a:buSzPts val="1400"/>
              <a:buNone/>
            </a:pPr>
            <a:r>
              <a:rPr lang="en" sz="1400"/>
              <a:t>The only treatment is to maximize child’s ability to function by reducing ASD symptoms and supporting development and learning.</a:t>
            </a:r>
            <a:endParaRPr sz="1400"/>
          </a:p>
          <a:p>
            <a:pPr marL="0" lvl="0" indent="0" algn="l" rtl="0">
              <a:lnSpc>
                <a:spcPct val="115000"/>
              </a:lnSpc>
              <a:spcBef>
                <a:spcPts val="0"/>
              </a:spcBef>
              <a:spcAft>
                <a:spcPts val="0"/>
              </a:spcAft>
              <a:buSzPts val="1100"/>
              <a:buNone/>
            </a:pPr>
            <a:endParaRPr sz="1100">
              <a:solidFill>
                <a:srgbClr val="000000"/>
              </a:solidFill>
              <a:latin typeface="Arial"/>
              <a:ea typeface="Arial"/>
              <a:cs typeface="Arial"/>
              <a:sym typeface="Arial"/>
            </a:endParaRPr>
          </a:p>
          <a:p>
            <a:pPr marL="0" lvl="0" indent="0" algn="l" rtl="0">
              <a:lnSpc>
                <a:spcPct val="120000"/>
              </a:lnSpc>
              <a:spcBef>
                <a:spcPts val="0"/>
              </a:spcBef>
              <a:spcAft>
                <a:spcPts val="0"/>
              </a:spcAft>
              <a:buSzPts val="1400"/>
              <a:buNone/>
            </a:pPr>
            <a:r>
              <a:rPr lang="en" sz="1400"/>
              <a:t>We are going to use CNN (convolutional Neural network)  classifier to train our model to detect autism  from a facial image .</a:t>
            </a:r>
            <a:endParaRPr sz="1400"/>
          </a:p>
          <a:p>
            <a:pPr marL="0" lvl="0" indent="0" algn="l" rtl="0">
              <a:lnSpc>
                <a:spcPct val="115000"/>
              </a:lnSpc>
              <a:spcBef>
                <a:spcPts val="0"/>
              </a:spcBef>
              <a:spcAft>
                <a:spcPts val="0"/>
              </a:spcAft>
              <a:buSzPts val="1200"/>
              <a:buNone/>
            </a:pPr>
            <a:endParaRPr/>
          </a:p>
          <a:p>
            <a:pPr marL="0" lvl="0" indent="0" algn="l" rtl="0">
              <a:lnSpc>
                <a:spcPct val="100000"/>
              </a:lnSpc>
              <a:spcBef>
                <a:spcPts val="0"/>
              </a:spcBef>
              <a:spcAft>
                <a:spcPts val="0"/>
              </a:spcAft>
              <a:buSzPts val="1400"/>
              <a:buNone/>
            </a:pPr>
            <a:endParaRPr sz="1400"/>
          </a:p>
        </p:txBody>
      </p:sp>
      <p:sp>
        <p:nvSpPr>
          <p:cNvPr id="742" name="Google Shape;742;p2"/>
          <p:cNvSpPr txBox="1"/>
          <p:nvPr/>
        </p:nvSpPr>
        <p:spPr>
          <a:xfrm>
            <a:off x="946675" y="223625"/>
            <a:ext cx="7156200" cy="1674600"/>
          </a:xfrm>
          <a:prstGeom prst="rect">
            <a:avLst/>
          </a:prstGeom>
          <a:noFill/>
          <a:ln>
            <a:noFill/>
          </a:ln>
        </p:spPr>
        <p:txBody>
          <a:bodyPr spcFirstLastPara="1" wrap="square" lIns="91425" tIns="91425" rIns="91425" bIns="91425" anchor="t" anchorCtr="0">
            <a:spAutoFit/>
          </a:bodyPr>
          <a:lstStyle/>
          <a:p>
            <a:pPr marL="0" marR="0" lvl="0" indent="0" algn="ctr" rtl="0">
              <a:lnSpc>
                <a:spcPct val="120000"/>
              </a:lnSpc>
              <a:spcBef>
                <a:spcPts val="0"/>
              </a:spcBef>
              <a:spcAft>
                <a:spcPts val="0"/>
              </a:spcAft>
              <a:buClr>
                <a:srgbClr val="000000"/>
              </a:buClr>
              <a:buSzPts val="4400"/>
              <a:buFont typeface="Arial"/>
              <a:buNone/>
            </a:pPr>
            <a:r>
              <a:rPr lang="en" sz="4400" b="0" i="0" u="none" strike="noStrike" cap="none">
                <a:solidFill>
                  <a:schemeClr val="dk1"/>
                </a:solidFill>
                <a:latin typeface="Playfair Display"/>
                <a:ea typeface="Playfair Display"/>
                <a:cs typeface="Playfair Display"/>
                <a:sym typeface="Playfair Display"/>
              </a:rPr>
              <a:t>Introduction</a:t>
            </a:r>
            <a:endParaRPr sz="4400" b="0" i="0" u="none" strike="noStrike" cap="none">
              <a:solidFill>
                <a:schemeClr val="dk1"/>
              </a:solidFill>
              <a:latin typeface="Playfair Display"/>
              <a:ea typeface="Playfair Display"/>
              <a:cs typeface="Playfair Display"/>
              <a:sym typeface="Playfair Display"/>
            </a:endParaRPr>
          </a:p>
          <a:p>
            <a:pPr marL="0" marR="0" lvl="0" indent="0" algn="l" rtl="0">
              <a:lnSpc>
                <a:spcPct val="115000"/>
              </a:lnSpc>
              <a:spcBef>
                <a:spcPts val="0"/>
              </a:spcBef>
              <a:spcAft>
                <a:spcPts val="0"/>
              </a:spcAft>
              <a:buClr>
                <a:srgbClr val="000000"/>
              </a:buClr>
              <a:buSzPts val="4400"/>
              <a:buFont typeface="Arial"/>
              <a:buNone/>
            </a:pPr>
            <a:endParaRPr sz="4400" b="0" i="0" u="none" strike="noStrike" cap="none">
              <a:solidFill>
                <a:schemeClr val="dk1"/>
              </a:solidFill>
              <a:latin typeface="Playfair Display"/>
              <a:ea typeface="Playfair Display"/>
              <a:cs typeface="Playfair Display"/>
              <a:sym typeface="Playfair Displ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20"/>
          <p:cNvSpPr txBox="1">
            <a:spLocks noGrp="1"/>
          </p:cNvSpPr>
          <p:nvPr>
            <p:ph type="subTitle" idx="1"/>
          </p:nvPr>
        </p:nvSpPr>
        <p:spPr>
          <a:xfrm>
            <a:off x="862975" y="787625"/>
            <a:ext cx="7085100" cy="32325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Char char="●"/>
            </a:pPr>
            <a:r>
              <a:rPr lang="en"/>
              <a:t>Now, we will use two different models of CNN to predict the results, that ar VGG16 and VGG19.</a:t>
            </a:r>
            <a:endParaRPr/>
          </a:p>
          <a:p>
            <a:pPr marL="0" lvl="0" indent="0" algn="ctr" rtl="0">
              <a:lnSpc>
                <a:spcPct val="100000"/>
              </a:lnSpc>
              <a:spcBef>
                <a:spcPts val="0"/>
              </a:spcBef>
              <a:spcAft>
                <a:spcPts val="0"/>
              </a:spcAft>
              <a:buSzPts val="1600"/>
              <a:buNone/>
            </a:pPr>
            <a:r>
              <a:rPr lang="en"/>
              <a:t>Model Fitting: Now we will train the data for a fixed number of epochs and batch size.</a:t>
            </a:r>
            <a:endParaRPr/>
          </a:p>
          <a:p>
            <a:pPr marL="457200" lvl="0" indent="-317500" algn="l" rtl="0">
              <a:lnSpc>
                <a:spcPct val="100000"/>
              </a:lnSpc>
              <a:spcBef>
                <a:spcPts val="0"/>
              </a:spcBef>
              <a:spcAft>
                <a:spcPts val="0"/>
              </a:spcAft>
              <a:buSzPts val="1400"/>
              <a:buChar char="●"/>
            </a:pPr>
            <a:r>
              <a:rPr lang="en"/>
              <a:t>Preparing the testing dataset: We will create a testing generator for generating the test dataset using the previously loaded test images.</a:t>
            </a:r>
            <a:endParaRPr/>
          </a:p>
          <a:p>
            <a:pPr marL="457200" lvl="0" indent="-317500" algn="l" rtl="0">
              <a:lnSpc>
                <a:spcPct val="100000"/>
              </a:lnSpc>
              <a:spcBef>
                <a:spcPts val="0"/>
              </a:spcBef>
              <a:spcAft>
                <a:spcPts val="0"/>
              </a:spcAft>
              <a:buSzPts val="1400"/>
              <a:buChar char="●"/>
            </a:pPr>
            <a:r>
              <a:rPr lang="en"/>
              <a:t>Prediction: Now, we will be predicting the result for the test dataset and using the model evaluated earlier.</a:t>
            </a:r>
            <a:endParaRPr/>
          </a:p>
          <a:p>
            <a:pPr marL="914400" lvl="1" indent="-317500" algn="l" rtl="0">
              <a:lnSpc>
                <a:spcPct val="100000"/>
              </a:lnSpc>
              <a:spcBef>
                <a:spcPts val="0"/>
              </a:spcBef>
              <a:spcAft>
                <a:spcPts val="0"/>
              </a:spcAft>
              <a:buSzPts val="1400"/>
              <a:buChar char="○"/>
            </a:pPr>
            <a:r>
              <a:rPr lang="en"/>
              <a:t>Output will be as follows : </a:t>
            </a:r>
            <a:endParaRPr/>
          </a:p>
          <a:p>
            <a:pPr marL="457200" lvl="0" indent="0" algn="l" rtl="0">
              <a:lnSpc>
                <a:spcPct val="100000"/>
              </a:lnSpc>
              <a:spcBef>
                <a:spcPts val="0"/>
              </a:spcBef>
              <a:spcAft>
                <a:spcPts val="0"/>
              </a:spcAft>
              <a:buSzPts val="1600"/>
              <a:buNone/>
            </a:pPr>
            <a:r>
              <a:rPr lang="en"/>
              <a:t> Image name as :- actual_name(image name{0 or 1}) , eg. autistic.127.jpg(1) , here 0/1 is prediction.</a:t>
            </a:r>
            <a:endParaRPr/>
          </a:p>
          <a:p>
            <a:pPr marL="457200" lvl="0" indent="-317500" algn="l" rtl="0">
              <a:lnSpc>
                <a:spcPct val="100000"/>
              </a:lnSpc>
              <a:spcBef>
                <a:spcPts val="0"/>
              </a:spcBef>
              <a:spcAft>
                <a:spcPts val="0"/>
              </a:spcAft>
              <a:buSzPts val="1400"/>
              <a:buChar char="●"/>
            </a:pPr>
            <a:r>
              <a:rPr lang="en"/>
              <a:t>Our predictions will next go to submission_13010030.csv. </a:t>
            </a:r>
            <a:endParaRPr/>
          </a:p>
          <a:p>
            <a:pPr marL="457200" lvl="0" indent="-317500" algn="l" rtl="0">
              <a:lnSpc>
                <a:spcPct val="100000"/>
              </a:lnSpc>
              <a:spcBef>
                <a:spcPts val="0"/>
              </a:spcBef>
              <a:spcAft>
                <a:spcPts val="0"/>
              </a:spcAft>
              <a:buSzPts val="1400"/>
              <a:buChar char="●"/>
            </a:pPr>
            <a:r>
              <a:rPr lang="en"/>
              <a:t>This file contains the predicted result, and further we will calculate its accuracy , precision etc.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cxnSp>
        <p:nvCxnSpPr>
          <p:cNvPr id="904" name="Google Shape;904;p21"/>
          <p:cNvCxnSpPr/>
          <p:nvPr/>
        </p:nvCxnSpPr>
        <p:spPr>
          <a:xfrm rot="10800000">
            <a:off x="4616285" y="2549128"/>
            <a:ext cx="1694400" cy="0"/>
          </a:xfrm>
          <a:prstGeom prst="straightConnector1">
            <a:avLst/>
          </a:prstGeom>
          <a:noFill/>
          <a:ln w="19050" cap="flat" cmpd="sng">
            <a:solidFill>
              <a:schemeClr val="accent3"/>
            </a:solidFill>
            <a:prstDash val="dot"/>
            <a:round/>
            <a:headEnd type="none" w="sm" len="sm"/>
            <a:tailEnd type="none" w="sm" len="sm"/>
          </a:ln>
        </p:spPr>
      </p:cxnSp>
      <p:grpSp>
        <p:nvGrpSpPr>
          <p:cNvPr id="905" name="Google Shape;905;p21"/>
          <p:cNvGrpSpPr/>
          <p:nvPr/>
        </p:nvGrpSpPr>
        <p:grpSpPr>
          <a:xfrm rot="-1894042">
            <a:off x="3250153" y="3886454"/>
            <a:ext cx="750681" cy="648951"/>
            <a:chOff x="5177300" y="2314950"/>
            <a:chExt cx="341575" cy="312400"/>
          </a:xfrm>
        </p:grpSpPr>
        <p:sp>
          <p:nvSpPr>
            <p:cNvPr id="906" name="Google Shape;906;p2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2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2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2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2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1" name="Google Shape;911;p21"/>
          <p:cNvGrpSpPr/>
          <p:nvPr/>
        </p:nvGrpSpPr>
        <p:grpSpPr>
          <a:xfrm rot="10671461">
            <a:off x="685753" y="537630"/>
            <a:ext cx="747444" cy="646107"/>
            <a:chOff x="5177300" y="2314950"/>
            <a:chExt cx="341575" cy="312400"/>
          </a:xfrm>
        </p:grpSpPr>
        <p:sp>
          <p:nvSpPr>
            <p:cNvPr id="912" name="Google Shape;912;p2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2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2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2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2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7" name="Google Shape;917;p21"/>
          <p:cNvSpPr txBox="1">
            <a:spLocks noGrp="1"/>
          </p:cNvSpPr>
          <p:nvPr>
            <p:ph type="title"/>
          </p:nvPr>
        </p:nvSpPr>
        <p:spPr>
          <a:xfrm>
            <a:off x="3136400" y="387099"/>
            <a:ext cx="4498800" cy="1088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Flowchart</a:t>
            </a:r>
            <a:endParaRPr>
              <a:latin typeface="Playfair Display"/>
              <a:ea typeface="Playfair Display"/>
              <a:cs typeface="Playfair Display"/>
              <a:sym typeface="Playfair Display"/>
            </a:endParaRPr>
          </a:p>
        </p:txBody>
      </p:sp>
      <p:sp>
        <p:nvSpPr>
          <p:cNvPr id="918" name="Google Shape;918;p21"/>
          <p:cNvSpPr/>
          <p:nvPr/>
        </p:nvSpPr>
        <p:spPr>
          <a:xfrm>
            <a:off x="8059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Load Train Dataset</a:t>
            </a:r>
            <a:endParaRPr sz="1400" b="0" i="0" u="none" strike="noStrike" cap="none" dirty="0">
              <a:solidFill>
                <a:srgbClr val="000000"/>
              </a:solidFill>
              <a:latin typeface="Arial"/>
              <a:ea typeface="Arial"/>
              <a:cs typeface="Arial"/>
              <a:sym typeface="Arial"/>
            </a:endParaRPr>
          </a:p>
        </p:txBody>
      </p:sp>
      <p:sp>
        <p:nvSpPr>
          <p:cNvPr id="919" name="Google Shape;919;p21"/>
          <p:cNvSpPr/>
          <p:nvPr/>
        </p:nvSpPr>
        <p:spPr>
          <a:xfrm>
            <a:off x="5859975" y="30422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the training Dataset</a:t>
            </a:r>
            <a:endParaRPr sz="1400" b="0" i="0" u="none" strike="noStrike" cap="none">
              <a:solidFill>
                <a:srgbClr val="000000"/>
              </a:solidFill>
              <a:latin typeface="Arial"/>
              <a:ea typeface="Arial"/>
              <a:cs typeface="Arial"/>
              <a:sym typeface="Arial"/>
            </a:endParaRPr>
          </a:p>
        </p:txBody>
      </p:sp>
      <p:sp>
        <p:nvSpPr>
          <p:cNvPr id="920" name="Google Shape;920;p21"/>
          <p:cNvSpPr/>
          <p:nvPr/>
        </p:nvSpPr>
        <p:spPr>
          <a:xfrm>
            <a:off x="6988875"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Process Data</a:t>
            </a:r>
            <a:endParaRPr sz="1400" b="0" i="0" u="none" strike="noStrike" cap="none">
              <a:solidFill>
                <a:srgbClr val="000000"/>
              </a:solidFill>
              <a:latin typeface="Arial"/>
              <a:ea typeface="Arial"/>
              <a:cs typeface="Arial"/>
              <a:sym typeface="Arial"/>
            </a:endParaRPr>
          </a:p>
        </p:txBody>
      </p:sp>
      <p:sp>
        <p:nvSpPr>
          <p:cNvPr id="921" name="Google Shape;921;p21"/>
          <p:cNvSpPr/>
          <p:nvPr/>
        </p:nvSpPr>
        <p:spPr>
          <a:xfrm>
            <a:off x="49803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Model</a:t>
            </a:r>
            <a:endParaRPr sz="1400" b="0" i="0" u="none" strike="noStrike" cap="none">
              <a:solidFill>
                <a:srgbClr val="000000"/>
              </a:solidFill>
              <a:latin typeface="Arial"/>
              <a:ea typeface="Arial"/>
              <a:cs typeface="Arial"/>
              <a:sym typeface="Arial"/>
            </a:endParaRPr>
          </a:p>
        </p:txBody>
      </p:sp>
      <p:sp>
        <p:nvSpPr>
          <p:cNvPr id="922" name="Google Shape;922;p21"/>
          <p:cNvSpPr/>
          <p:nvPr/>
        </p:nvSpPr>
        <p:spPr>
          <a:xfrm>
            <a:off x="2893100" y="184867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Load Test Dataset</a:t>
            </a:r>
            <a:endParaRPr sz="1400" b="0" i="0" u="none" strike="noStrike" cap="none">
              <a:solidFill>
                <a:srgbClr val="000000"/>
              </a:solidFill>
              <a:latin typeface="Arial"/>
              <a:ea typeface="Arial"/>
              <a:cs typeface="Arial"/>
              <a:sym typeface="Arial"/>
            </a:endParaRPr>
          </a:p>
        </p:txBody>
      </p:sp>
      <p:sp>
        <p:nvSpPr>
          <p:cNvPr id="923" name="Google Shape;923;p21"/>
          <p:cNvSpPr/>
          <p:nvPr/>
        </p:nvSpPr>
        <p:spPr>
          <a:xfrm>
            <a:off x="3982300" y="4235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Create Confusion Matrix</a:t>
            </a:r>
            <a:endParaRPr sz="1400" b="0" i="0" u="none" strike="noStrike" cap="none">
              <a:solidFill>
                <a:srgbClr val="000000"/>
              </a:solidFill>
              <a:latin typeface="Arial"/>
              <a:ea typeface="Arial"/>
              <a:cs typeface="Arial"/>
              <a:sym typeface="Arial"/>
            </a:endParaRPr>
          </a:p>
        </p:txBody>
      </p:sp>
      <p:sp>
        <p:nvSpPr>
          <p:cNvPr id="924" name="Google Shape;924;p21"/>
          <p:cNvSpPr/>
          <p:nvPr/>
        </p:nvSpPr>
        <p:spPr>
          <a:xfrm>
            <a:off x="2104625" y="4228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Prediction</a:t>
            </a:r>
            <a:endParaRPr sz="1400" b="0" i="0" u="none" strike="noStrike" cap="none">
              <a:solidFill>
                <a:srgbClr val="000000"/>
              </a:solidFill>
              <a:latin typeface="Arial"/>
              <a:ea typeface="Arial"/>
              <a:cs typeface="Arial"/>
              <a:sym typeface="Arial"/>
            </a:endParaRPr>
          </a:p>
        </p:txBody>
      </p:sp>
      <p:sp>
        <p:nvSpPr>
          <p:cNvPr id="925" name="Google Shape;925;p21"/>
          <p:cNvSpPr/>
          <p:nvPr/>
        </p:nvSpPr>
        <p:spPr>
          <a:xfrm>
            <a:off x="2104625" y="30387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Prepare the testing dataset</a:t>
            </a:r>
            <a:endParaRPr sz="1400" b="0" i="0" u="none" strike="noStrike" cap="none">
              <a:solidFill>
                <a:srgbClr val="000000"/>
              </a:solidFill>
              <a:latin typeface="Arial"/>
              <a:ea typeface="Arial"/>
              <a:cs typeface="Arial"/>
              <a:sym typeface="Arial"/>
            </a:endParaRPr>
          </a:p>
        </p:txBody>
      </p:sp>
      <p:sp>
        <p:nvSpPr>
          <p:cNvPr id="926" name="Google Shape;926;p21"/>
          <p:cNvSpPr/>
          <p:nvPr/>
        </p:nvSpPr>
        <p:spPr>
          <a:xfrm>
            <a:off x="3982300" y="3042200"/>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Model Fitting</a:t>
            </a:r>
            <a:endParaRPr sz="1400" b="0" i="0" u="none" strike="noStrike" cap="none">
              <a:solidFill>
                <a:srgbClr val="000000"/>
              </a:solidFill>
              <a:latin typeface="Arial"/>
              <a:ea typeface="Arial"/>
              <a:cs typeface="Arial"/>
              <a:sym typeface="Arial"/>
            </a:endParaRPr>
          </a:p>
        </p:txBody>
      </p:sp>
      <p:sp>
        <p:nvSpPr>
          <p:cNvPr id="927" name="Google Shape;927;p21"/>
          <p:cNvSpPr/>
          <p:nvPr/>
        </p:nvSpPr>
        <p:spPr>
          <a:xfrm>
            <a:off x="5859975" y="4235725"/>
            <a:ext cx="1366500" cy="608700"/>
          </a:xfrm>
          <a:prstGeom prst="rect">
            <a:avLst/>
          </a:prstGeom>
          <a:solidFill>
            <a:srgbClr val="CFD8DC"/>
          </a:solidFill>
          <a:ln w="9525" cap="flat" cmpd="sng">
            <a:solidFill>
              <a:srgbClr val="00406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Calculate Results</a:t>
            </a:r>
            <a:endParaRPr sz="1400" b="0" i="0" u="none" strike="noStrike" cap="none">
              <a:solidFill>
                <a:srgbClr val="000000"/>
              </a:solidFill>
              <a:latin typeface="Arial"/>
              <a:ea typeface="Arial"/>
              <a:cs typeface="Arial"/>
              <a:sym typeface="Arial"/>
            </a:endParaRPr>
          </a:p>
        </p:txBody>
      </p:sp>
      <p:cxnSp>
        <p:nvCxnSpPr>
          <p:cNvPr id="928" name="Google Shape;928;p21"/>
          <p:cNvCxnSpPr>
            <a:stCxn id="918" idx="3"/>
            <a:endCxn id="922" idx="1"/>
          </p:cNvCxnSpPr>
          <p:nvPr/>
        </p:nvCxnSpPr>
        <p:spPr>
          <a:xfrm>
            <a:off x="21724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29" name="Google Shape;929;p21"/>
          <p:cNvCxnSpPr/>
          <p:nvPr/>
        </p:nvCxnSpPr>
        <p:spPr>
          <a:xfrm>
            <a:off x="42597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30" name="Google Shape;930;p21"/>
          <p:cNvCxnSpPr/>
          <p:nvPr/>
        </p:nvCxnSpPr>
        <p:spPr>
          <a:xfrm>
            <a:off x="6346800" y="2153025"/>
            <a:ext cx="720600" cy="0"/>
          </a:xfrm>
          <a:prstGeom prst="straightConnector1">
            <a:avLst/>
          </a:prstGeom>
          <a:noFill/>
          <a:ln w="9525" cap="flat" cmpd="sng">
            <a:solidFill>
              <a:schemeClr val="dk2"/>
            </a:solidFill>
            <a:prstDash val="solid"/>
            <a:round/>
            <a:headEnd type="none" w="sm" len="sm"/>
            <a:tailEnd type="triangle" w="med" len="med"/>
          </a:ln>
        </p:spPr>
      </p:cxnSp>
      <p:cxnSp>
        <p:nvCxnSpPr>
          <p:cNvPr id="931" name="Google Shape;931;p21"/>
          <p:cNvCxnSpPr>
            <a:stCxn id="920" idx="2"/>
            <a:endCxn id="919" idx="3"/>
          </p:cNvCxnSpPr>
          <p:nvPr/>
        </p:nvCxnSpPr>
        <p:spPr>
          <a:xfrm rot="5400000">
            <a:off x="7004775" y="2679225"/>
            <a:ext cx="889200" cy="445500"/>
          </a:xfrm>
          <a:prstGeom prst="bentConnector2">
            <a:avLst/>
          </a:prstGeom>
          <a:noFill/>
          <a:ln w="9525" cap="flat" cmpd="sng">
            <a:solidFill>
              <a:schemeClr val="dk2"/>
            </a:solidFill>
            <a:prstDash val="solid"/>
            <a:round/>
            <a:headEnd type="none" w="sm" len="sm"/>
            <a:tailEnd type="triangle" w="med" len="med"/>
          </a:ln>
        </p:spPr>
      </p:cxnSp>
      <p:cxnSp>
        <p:nvCxnSpPr>
          <p:cNvPr id="932" name="Google Shape;932;p21"/>
          <p:cNvCxnSpPr>
            <a:stCxn id="919" idx="1"/>
            <a:endCxn id="926" idx="3"/>
          </p:cNvCxnSpPr>
          <p:nvPr/>
        </p:nvCxnSpPr>
        <p:spPr>
          <a:xfrm rot="10800000">
            <a:off x="5348775" y="3346550"/>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3" name="Google Shape;933;p21"/>
          <p:cNvCxnSpPr/>
          <p:nvPr/>
        </p:nvCxnSpPr>
        <p:spPr>
          <a:xfrm rot="10800000">
            <a:off x="3471125" y="3346550"/>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4" name="Google Shape;934;p21"/>
          <p:cNvCxnSpPr>
            <a:stCxn id="924" idx="3"/>
            <a:endCxn id="923" idx="1"/>
          </p:cNvCxnSpPr>
          <p:nvPr/>
        </p:nvCxnSpPr>
        <p:spPr>
          <a:xfrm>
            <a:off x="3471125" y="4533075"/>
            <a:ext cx="511200" cy="6900"/>
          </a:xfrm>
          <a:prstGeom prst="straightConnector1">
            <a:avLst/>
          </a:prstGeom>
          <a:noFill/>
          <a:ln w="9525" cap="flat" cmpd="sng">
            <a:solidFill>
              <a:schemeClr val="dk2"/>
            </a:solidFill>
            <a:prstDash val="solid"/>
            <a:round/>
            <a:headEnd type="none" w="sm" len="sm"/>
            <a:tailEnd type="triangle" w="med" len="med"/>
          </a:ln>
        </p:spPr>
      </p:cxnSp>
      <p:cxnSp>
        <p:nvCxnSpPr>
          <p:cNvPr id="935" name="Google Shape;935;p21"/>
          <p:cNvCxnSpPr>
            <a:stCxn id="923" idx="3"/>
            <a:endCxn id="927" idx="1"/>
          </p:cNvCxnSpPr>
          <p:nvPr/>
        </p:nvCxnSpPr>
        <p:spPr>
          <a:xfrm>
            <a:off x="5348800" y="4540075"/>
            <a:ext cx="511200" cy="0"/>
          </a:xfrm>
          <a:prstGeom prst="straightConnector1">
            <a:avLst/>
          </a:prstGeom>
          <a:noFill/>
          <a:ln w="9525" cap="flat" cmpd="sng">
            <a:solidFill>
              <a:schemeClr val="dk2"/>
            </a:solidFill>
            <a:prstDash val="solid"/>
            <a:round/>
            <a:headEnd type="none" w="sm" len="sm"/>
            <a:tailEnd type="triangle" w="med" len="med"/>
          </a:ln>
        </p:spPr>
      </p:cxnSp>
      <p:cxnSp>
        <p:nvCxnSpPr>
          <p:cNvPr id="936" name="Google Shape;936;p21"/>
          <p:cNvCxnSpPr>
            <a:stCxn id="925" idx="1"/>
            <a:endCxn id="924" idx="1"/>
          </p:cNvCxnSpPr>
          <p:nvPr/>
        </p:nvCxnSpPr>
        <p:spPr>
          <a:xfrm>
            <a:off x="2104625" y="3343050"/>
            <a:ext cx="600" cy="1190100"/>
          </a:xfrm>
          <a:prstGeom prst="bentConnector3">
            <a:avLst>
              <a:gd name="adj1" fmla="val -39687500"/>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940"/>
        <p:cNvGrpSpPr/>
        <p:nvPr/>
      </p:nvGrpSpPr>
      <p:grpSpPr>
        <a:xfrm>
          <a:off x="0" y="0"/>
          <a:ext cx="0" cy="0"/>
          <a:chOff x="0" y="0"/>
          <a:chExt cx="0" cy="0"/>
        </a:xfrm>
      </p:grpSpPr>
      <p:sp>
        <p:nvSpPr>
          <p:cNvPr id="941" name="Google Shape;941;p22"/>
          <p:cNvSpPr txBox="1">
            <a:spLocks noGrp="1"/>
          </p:cNvSpPr>
          <p:nvPr>
            <p:ph type="title"/>
          </p:nvPr>
        </p:nvSpPr>
        <p:spPr>
          <a:xfrm>
            <a:off x="441075" y="424400"/>
            <a:ext cx="8407800" cy="75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Experimental Data Description</a:t>
            </a:r>
            <a:endParaRPr>
              <a:latin typeface="Playfair Display"/>
              <a:ea typeface="Playfair Display"/>
              <a:cs typeface="Playfair Display"/>
              <a:sym typeface="Playfair Display"/>
            </a:endParaRPr>
          </a:p>
        </p:txBody>
      </p:sp>
      <p:sp>
        <p:nvSpPr>
          <p:cNvPr id="2" name="TextBox 1">
            <a:extLst>
              <a:ext uri="{FF2B5EF4-FFF2-40B4-BE49-F238E27FC236}">
                <a16:creationId xmlns:a16="http://schemas.microsoft.com/office/drawing/2014/main" id="{6FA21D37-CB9E-4437-0C0F-BFDDC5D0CC44}"/>
              </a:ext>
            </a:extLst>
          </p:cNvPr>
          <p:cNvSpPr txBox="1"/>
          <p:nvPr/>
        </p:nvSpPr>
        <p:spPr>
          <a:xfrm>
            <a:off x="816946" y="1115121"/>
            <a:ext cx="7656057" cy="3840090"/>
          </a:xfrm>
          <a:prstGeom prst="rect">
            <a:avLst/>
          </a:prstGeom>
          <a:noFill/>
        </p:spPr>
        <p:txBody>
          <a:bodyPr wrap="square" rtlCol="0">
            <a:spAutoFit/>
          </a:bodyPr>
          <a:lstStyle/>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This dataset includes visualizations of facial images with a particular focus Autism</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Spectrum Disorder (ASD).</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Dataset link: https://drive.google.com/drive/u/1/home</a:t>
            </a:r>
          </a:p>
          <a:p>
            <a:pPr marL="63500" indent="-6350" algn="just">
              <a:lnSpc>
                <a:spcPct val="160000"/>
              </a:lnSpc>
              <a:spcAft>
                <a:spcPts val="20"/>
              </a:spcAft>
            </a:pPr>
            <a:r>
              <a:rPr lang="en-IN" sz="1400" kern="100" dirty="0">
                <a:solidFill>
                  <a:srgbClr val="000000"/>
                </a:solidFill>
                <a:effectLst/>
                <a:latin typeface="Times New Roman" panose="02020603050405020304" pitchFamily="18" charset="0"/>
                <a:ea typeface="Times New Roman" panose="02020603050405020304" pitchFamily="18" charset="0"/>
              </a:rPr>
              <a:t>We will be using this (https://drive.google.com/drive/u/1/home) as our dataset. This dataset includes visualizations of facial image with a particular focus on Autism Spectrum Disorder (ASD). This dataset is also publicly available and has been used to give successful experimental results in context to ASD. In the dataset 0 is representation for </a:t>
            </a:r>
            <a:r>
              <a:rPr lang="en-IN" sz="1400" kern="100" dirty="0" err="1">
                <a:solidFill>
                  <a:srgbClr val="000000"/>
                </a:solidFill>
                <a:effectLst/>
                <a:latin typeface="Times New Roman" panose="02020603050405020304" pitchFamily="18" charset="0"/>
                <a:ea typeface="Times New Roman" panose="02020603050405020304" pitchFamily="18" charset="0"/>
              </a:rPr>
              <a:t>Autisitic</a:t>
            </a:r>
            <a:r>
              <a:rPr lang="en-IN" sz="1400" kern="100" dirty="0">
                <a:solidFill>
                  <a:srgbClr val="000000"/>
                </a:solidFill>
                <a:effectLst/>
                <a:latin typeface="Times New Roman" panose="02020603050405020304" pitchFamily="18" charset="0"/>
                <a:ea typeface="Times New Roman" panose="02020603050405020304" pitchFamily="18" charset="0"/>
              </a:rPr>
              <a:t> and 1 is representation for </a:t>
            </a:r>
            <a:r>
              <a:rPr lang="en-IN" sz="1400" kern="100" dirty="0" err="1">
                <a:solidFill>
                  <a:srgbClr val="000000"/>
                </a:solidFill>
                <a:effectLst/>
                <a:latin typeface="Times New Roman" panose="02020603050405020304" pitchFamily="18" charset="0"/>
                <a:ea typeface="Times New Roman" panose="02020603050405020304" pitchFamily="18" charset="0"/>
              </a:rPr>
              <a:t>Non_Autisitic</a:t>
            </a:r>
            <a:r>
              <a:rPr lang="en-IN" sz="1400" kern="100" dirty="0">
                <a:solidFill>
                  <a:srgbClr val="000000"/>
                </a:solidFill>
                <a:effectLst/>
                <a:latin typeface="Times New Roman" panose="02020603050405020304" pitchFamily="18" charset="0"/>
                <a:ea typeface="Times New Roman" panose="02020603050405020304" pitchFamily="18" charset="0"/>
              </a:rPr>
              <a:t>. The data is provided in the consolidated directory. This directory has the two sub directories of Autistic and </a:t>
            </a:r>
            <a:r>
              <a:rPr lang="en-IN" sz="1400" kern="100" dirty="0" err="1">
                <a:solidFill>
                  <a:srgbClr val="000000"/>
                </a:solidFill>
                <a:effectLst/>
                <a:latin typeface="Times New Roman" panose="02020603050405020304" pitchFamily="18" charset="0"/>
                <a:ea typeface="Times New Roman" panose="02020603050405020304" pitchFamily="18" charset="0"/>
              </a:rPr>
              <a:t>Non_Autistic</a:t>
            </a:r>
            <a:r>
              <a:rPr lang="en-IN" sz="1400" kern="100" dirty="0">
                <a:solidFill>
                  <a:srgbClr val="000000"/>
                </a:solidFill>
                <a:effectLst/>
                <a:latin typeface="Times New Roman" panose="02020603050405020304" pitchFamily="18" charset="0"/>
                <a:ea typeface="Times New Roman" panose="02020603050405020304" pitchFamily="18" charset="0"/>
              </a:rPr>
              <a:t>. It represents the consolidation of the files from the train, test and valid directories into a single set. The training set is </a:t>
            </a:r>
            <a:r>
              <a:rPr lang="en-IN" sz="1400" kern="100" dirty="0" err="1">
                <a:solidFill>
                  <a:srgbClr val="000000"/>
                </a:solidFill>
                <a:effectLst/>
                <a:latin typeface="Times New Roman" panose="02020603050405020304" pitchFamily="18" charset="0"/>
                <a:ea typeface="Times New Roman" panose="02020603050405020304" pitchFamily="18" charset="0"/>
              </a:rPr>
              <a:t>labeled</a:t>
            </a:r>
            <a:r>
              <a:rPr lang="en-IN" sz="1400" kern="100" dirty="0">
                <a:solidFill>
                  <a:srgbClr val="000000"/>
                </a:solidFill>
                <a:effectLst/>
                <a:latin typeface="Times New Roman" panose="02020603050405020304" pitchFamily="18" charset="0"/>
                <a:ea typeface="Times New Roman" panose="02020603050405020304" pitchFamily="18" charset="0"/>
              </a:rPr>
              <a:t> as a train. All categories consist of two sub directories, Autistic and </a:t>
            </a:r>
            <a:r>
              <a:rPr lang="en-IN" sz="1400" kern="100" dirty="0" err="1">
                <a:solidFill>
                  <a:srgbClr val="000000"/>
                </a:solidFill>
                <a:effectLst/>
                <a:latin typeface="Times New Roman" panose="02020603050405020304" pitchFamily="18" charset="0"/>
                <a:ea typeface="Times New Roman" panose="02020603050405020304" pitchFamily="18" charset="0"/>
              </a:rPr>
              <a:t>Non_Autistic</a:t>
            </a:r>
            <a:r>
              <a:rPr lang="en-IN" sz="1400" kern="100" dirty="0">
                <a:solidFill>
                  <a:srgbClr val="000000"/>
                </a:solidFill>
                <a:effectLst/>
                <a:latin typeface="Times New Roman" panose="02020603050405020304" pitchFamily="18" charset="0"/>
                <a:ea typeface="Times New Roman" panose="02020603050405020304" pitchFamily="18" charset="0"/>
              </a:rPr>
              <a: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cxnSp>
        <p:nvCxnSpPr>
          <p:cNvPr id="947" name="Google Shape;947;p23"/>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948" name="Google Shape;948;p23"/>
          <p:cNvSpPr txBox="1">
            <a:spLocks noGrp="1"/>
          </p:cNvSpPr>
          <p:nvPr>
            <p:ph type="title" idx="4294967295"/>
          </p:nvPr>
        </p:nvSpPr>
        <p:spPr>
          <a:xfrm>
            <a:off x="2867025" y="419100"/>
            <a:ext cx="6276975" cy="5746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Dataset Explanation</a:t>
            </a:r>
            <a:endParaRPr>
              <a:latin typeface="Playfair Display"/>
              <a:ea typeface="Playfair Display"/>
              <a:cs typeface="Playfair Display"/>
              <a:sym typeface="Playfair Display"/>
            </a:endParaRPr>
          </a:p>
        </p:txBody>
      </p:sp>
      <p:sp>
        <p:nvSpPr>
          <p:cNvPr id="949" name="Google Shape;949;p23"/>
          <p:cNvSpPr txBox="1">
            <a:spLocks noGrp="1"/>
          </p:cNvSpPr>
          <p:nvPr>
            <p:ph type="subTitle" idx="4294967295"/>
          </p:nvPr>
        </p:nvSpPr>
        <p:spPr>
          <a:xfrm>
            <a:off x="0" y="2216150"/>
            <a:ext cx="5757863" cy="3203575"/>
          </a:xfrm>
          <a:prstGeom prst="rect">
            <a:avLst/>
          </a:prstGeom>
          <a:noFill/>
          <a:ln>
            <a:noFill/>
          </a:ln>
        </p:spPr>
        <p:txBody>
          <a:bodyPr spcFirstLastPara="1" wrap="square" lIns="91425" tIns="91425" rIns="91425" bIns="91425" anchor="ctr" anchorCtr="0">
            <a:noAutofit/>
          </a:bodyPr>
          <a:lstStyle/>
          <a:p>
            <a:pPr marL="457200" marR="0" lvl="0" indent="0" algn="just"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Our dataset includes visualizations of facial image with a particular focus on Autism Spectrum Disorder (ASD). In the dataset, 0 is representation for Autisitic and 1 is representation for Non Autisitic. The data is provided in the consolidated directory. </a:t>
            </a:r>
            <a:endParaRPr sz="1400" b="0" i="0" u="none" strike="noStrike" cap="none">
              <a:solidFill>
                <a:schemeClr val="dk2"/>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The dataset descriptions are as follows:-</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100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Train: Train dataset images used to prepare and train our model.</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Test: Test dataset images used to test our model and then we measure performance of our model.</a:t>
            </a:r>
            <a:endParaRPr sz="1400" b="0" i="0" u="none" strike="noStrike" cap="none">
              <a:solidFill>
                <a:schemeClr val="dk2"/>
              </a:solidFill>
              <a:latin typeface="Nunito"/>
              <a:ea typeface="Nunito"/>
              <a:cs typeface="Nunito"/>
              <a:sym typeface="Nunito"/>
            </a:endParaRPr>
          </a:p>
          <a:p>
            <a:pPr marL="914400" marR="0" lvl="0" indent="-317500" algn="just"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Valid: Valid dataset used to provide an unbiased evaluation of a model fit on the training dataset while tuning model hyperparameters.</a:t>
            </a:r>
            <a:endParaRPr sz="1400" b="0" i="0" u="none" strike="noStrike" cap="none">
              <a:solidFill>
                <a:schemeClr val="dk2"/>
              </a:solidFill>
              <a:latin typeface="Nunito"/>
              <a:ea typeface="Nunito"/>
              <a:cs typeface="Nunito"/>
              <a:sym typeface="Nunito"/>
            </a:endParaRPr>
          </a:p>
          <a:p>
            <a:pPr marL="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457200" marR="0" lvl="0" indent="0" algn="just" rtl="0">
              <a:lnSpc>
                <a:spcPct val="100000"/>
              </a:lnSpc>
              <a:spcBef>
                <a:spcPts val="1000"/>
              </a:spcBef>
              <a:spcAft>
                <a:spcPts val="100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59"/>
        <p:cNvGrpSpPr/>
        <p:nvPr/>
      </p:nvGrpSpPr>
      <p:grpSpPr>
        <a:xfrm>
          <a:off x="0" y="0"/>
          <a:ext cx="0" cy="0"/>
          <a:chOff x="0" y="0"/>
          <a:chExt cx="0" cy="0"/>
        </a:xfrm>
      </p:grpSpPr>
      <p:sp>
        <p:nvSpPr>
          <p:cNvPr id="960" name="Google Shape;960;p25"/>
          <p:cNvSpPr txBox="1">
            <a:spLocks noGrp="1"/>
          </p:cNvSpPr>
          <p:nvPr>
            <p:ph type="title"/>
          </p:nvPr>
        </p:nvSpPr>
        <p:spPr>
          <a:xfrm>
            <a:off x="1481325" y="272078"/>
            <a:ext cx="6172200" cy="81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Languages &amp; Libraries</a:t>
            </a:r>
            <a:endParaRPr>
              <a:latin typeface="Playfair Display"/>
              <a:ea typeface="Playfair Display"/>
              <a:cs typeface="Playfair Display"/>
              <a:sym typeface="Playfair Display"/>
            </a:endParaRPr>
          </a:p>
        </p:txBody>
      </p:sp>
      <p:sp>
        <p:nvSpPr>
          <p:cNvPr id="961" name="Google Shape;961;p25"/>
          <p:cNvSpPr txBox="1">
            <a:spLocks noGrp="1"/>
          </p:cNvSpPr>
          <p:nvPr>
            <p:ph type="subTitle" idx="1"/>
          </p:nvPr>
        </p:nvSpPr>
        <p:spPr>
          <a:xfrm>
            <a:off x="692811" y="998245"/>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Language</a:t>
            </a:r>
            <a:endParaRPr dirty="0">
              <a:solidFill>
                <a:schemeClr val="accent3"/>
              </a:solidFill>
            </a:endParaRPr>
          </a:p>
        </p:txBody>
      </p:sp>
      <p:sp>
        <p:nvSpPr>
          <p:cNvPr id="962" name="Google Shape;962;p25"/>
          <p:cNvSpPr txBox="1">
            <a:spLocks noGrp="1"/>
          </p:cNvSpPr>
          <p:nvPr>
            <p:ph type="subTitle" idx="2"/>
          </p:nvPr>
        </p:nvSpPr>
        <p:spPr>
          <a:xfrm>
            <a:off x="692811" y="1400545"/>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Python</a:t>
            </a:r>
            <a:endParaRPr dirty="0">
              <a:latin typeface="Nunito"/>
              <a:ea typeface="Nunito"/>
              <a:cs typeface="Nunito"/>
              <a:sym typeface="Nunito"/>
            </a:endParaRPr>
          </a:p>
        </p:txBody>
      </p:sp>
      <p:sp>
        <p:nvSpPr>
          <p:cNvPr id="963" name="Google Shape;963;p25"/>
          <p:cNvSpPr txBox="1">
            <a:spLocks noGrp="1"/>
          </p:cNvSpPr>
          <p:nvPr>
            <p:ph type="subTitle" idx="3"/>
          </p:nvPr>
        </p:nvSpPr>
        <p:spPr>
          <a:xfrm>
            <a:off x="3447728" y="998245"/>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Libraries</a:t>
            </a:r>
            <a:endParaRPr dirty="0">
              <a:solidFill>
                <a:schemeClr val="accent3"/>
              </a:solidFill>
            </a:endParaRPr>
          </a:p>
        </p:txBody>
      </p:sp>
      <p:sp>
        <p:nvSpPr>
          <p:cNvPr id="964" name="Google Shape;964;p25"/>
          <p:cNvSpPr txBox="1">
            <a:spLocks noGrp="1"/>
          </p:cNvSpPr>
          <p:nvPr>
            <p:ph type="subTitle" idx="4"/>
          </p:nvPr>
        </p:nvSpPr>
        <p:spPr>
          <a:xfrm>
            <a:off x="3447728" y="1400545"/>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Numpy</a:t>
            </a:r>
            <a:endParaRPr dirty="0"/>
          </a:p>
          <a:p>
            <a:pPr marL="0" lvl="0" indent="0" algn="ctr" rtl="0">
              <a:lnSpc>
                <a:spcPct val="100000"/>
              </a:lnSpc>
              <a:spcBef>
                <a:spcPts val="0"/>
              </a:spcBef>
              <a:spcAft>
                <a:spcPts val="0"/>
              </a:spcAft>
              <a:buSzPts val="1600"/>
              <a:buNone/>
            </a:pPr>
            <a:r>
              <a:rPr lang="en" dirty="0"/>
              <a:t>Pandas</a:t>
            </a:r>
            <a:endParaRPr dirty="0"/>
          </a:p>
          <a:p>
            <a:pPr marL="0" lvl="0" indent="0" algn="ctr" rtl="0">
              <a:lnSpc>
                <a:spcPct val="100000"/>
              </a:lnSpc>
              <a:spcBef>
                <a:spcPts val="0"/>
              </a:spcBef>
              <a:spcAft>
                <a:spcPts val="0"/>
              </a:spcAft>
              <a:buSzPts val="1600"/>
              <a:buNone/>
            </a:pPr>
            <a:r>
              <a:rPr lang="en" dirty="0"/>
              <a:t>Matplotlib</a:t>
            </a:r>
            <a:endParaRPr dirty="0"/>
          </a:p>
          <a:p>
            <a:pPr marL="0" lvl="0" indent="0" algn="ctr" rtl="0">
              <a:lnSpc>
                <a:spcPct val="100000"/>
              </a:lnSpc>
              <a:spcBef>
                <a:spcPts val="0"/>
              </a:spcBef>
              <a:spcAft>
                <a:spcPts val="0"/>
              </a:spcAft>
              <a:buSzPts val="1600"/>
              <a:buNone/>
            </a:pPr>
            <a:r>
              <a:rPr lang="en" dirty="0"/>
              <a:t>SKlearn</a:t>
            </a:r>
            <a:endParaRPr dirty="0"/>
          </a:p>
          <a:p>
            <a:pPr marL="0" lvl="0" indent="0" algn="ctr" rtl="0">
              <a:lnSpc>
                <a:spcPct val="100000"/>
              </a:lnSpc>
              <a:spcBef>
                <a:spcPts val="0"/>
              </a:spcBef>
              <a:spcAft>
                <a:spcPts val="0"/>
              </a:spcAft>
              <a:buSzPts val="1600"/>
              <a:buNone/>
            </a:pPr>
            <a:r>
              <a:rPr lang="en" dirty="0"/>
              <a:t>Seaborn</a:t>
            </a:r>
            <a:endParaRPr dirty="0"/>
          </a:p>
          <a:p>
            <a:pPr marL="0" lvl="0" indent="0" algn="ctr" rtl="0">
              <a:lnSpc>
                <a:spcPct val="100000"/>
              </a:lnSpc>
              <a:spcBef>
                <a:spcPts val="0"/>
              </a:spcBef>
              <a:spcAft>
                <a:spcPts val="0"/>
              </a:spcAft>
              <a:buSzPts val="1600"/>
              <a:buNone/>
            </a:pPr>
            <a:r>
              <a:rPr lang="en" dirty="0"/>
              <a:t>Os</a:t>
            </a:r>
            <a:endParaRPr dirty="0"/>
          </a:p>
          <a:p>
            <a:pPr marL="0" lvl="0" indent="0" algn="ctr" rtl="0">
              <a:lnSpc>
                <a:spcPct val="100000"/>
              </a:lnSpc>
              <a:spcBef>
                <a:spcPts val="0"/>
              </a:spcBef>
              <a:spcAft>
                <a:spcPts val="0"/>
              </a:spcAft>
              <a:buSzPts val="1600"/>
              <a:buNone/>
            </a:pPr>
            <a:r>
              <a:rPr lang="en" dirty="0"/>
              <a:t>Layers</a:t>
            </a:r>
            <a:endParaRPr dirty="0"/>
          </a:p>
          <a:p>
            <a:pPr marL="0" lvl="0" indent="0" algn="ctr" rtl="0">
              <a:lnSpc>
                <a:spcPct val="100000"/>
              </a:lnSpc>
              <a:spcBef>
                <a:spcPts val="0"/>
              </a:spcBef>
              <a:spcAft>
                <a:spcPts val="0"/>
              </a:spcAft>
              <a:buSzPts val="1600"/>
              <a:buNone/>
            </a:pPr>
            <a:r>
              <a:rPr lang="en" dirty="0"/>
              <a:t>Optimizer</a:t>
            </a:r>
            <a:endParaRPr dirty="0"/>
          </a:p>
          <a:p>
            <a:pPr marL="0" lvl="0" indent="0" algn="ctr" rtl="0">
              <a:lnSpc>
                <a:spcPct val="100000"/>
              </a:lnSpc>
              <a:spcBef>
                <a:spcPts val="0"/>
              </a:spcBef>
              <a:spcAft>
                <a:spcPts val="0"/>
              </a:spcAft>
              <a:buSzPts val="1600"/>
              <a:buNone/>
            </a:pPr>
            <a:r>
              <a:rPr lang="en" dirty="0"/>
              <a:t>Model</a:t>
            </a:r>
            <a:endParaRPr dirty="0"/>
          </a:p>
          <a:p>
            <a:pPr marL="0" lvl="0" indent="0" algn="ctr" rtl="0">
              <a:lnSpc>
                <a:spcPct val="100000"/>
              </a:lnSpc>
              <a:spcBef>
                <a:spcPts val="0"/>
              </a:spcBef>
              <a:spcAft>
                <a:spcPts val="0"/>
              </a:spcAft>
              <a:buSzPts val="1600"/>
              <a:buNone/>
            </a:pPr>
            <a:r>
              <a:rPr lang="en" dirty="0"/>
              <a:t>VGG16</a:t>
            </a:r>
            <a:endParaRPr dirty="0"/>
          </a:p>
          <a:p>
            <a:pPr marL="0" lvl="0" indent="0" algn="ctr" rtl="0">
              <a:lnSpc>
                <a:spcPct val="100000"/>
              </a:lnSpc>
              <a:spcBef>
                <a:spcPts val="0"/>
              </a:spcBef>
              <a:spcAft>
                <a:spcPts val="0"/>
              </a:spcAft>
              <a:buSzPts val="1600"/>
              <a:buNone/>
            </a:pPr>
            <a:endParaRPr dirty="0"/>
          </a:p>
        </p:txBody>
      </p:sp>
      <p:sp>
        <p:nvSpPr>
          <p:cNvPr id="965" name="Google Shape;965;p25"/>
          <p:cNvSpPr txBox="1">
            <a:spLocks noGrp="1"/>
          </p:cNvSpPr>
          <p:nvPr>
            <p:ph type="subTitle" idx="5"/>
          </p:nvPr>
        </p:nvSpPr>
        <p:spPr>
          <a:xfrm>
            <a:off x="6202645" y="1040823"/>
            <a:ext cx="1847100" cy="40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dirty="0"/>
              <a:t>Tools </a:t>
            </a:r>
            <a:endParaRPr dirty="0">
              <a:solidFill>
                <a:schemeClr val="accent3"/>
              </a:solidFill>
            </a:endParaRPr>
          </a:p>
        </p:txBody>
      </p:sp>
      <p:sp>
        <p:nvSpPr>
          <p:cNvPr id="966" name="Google Shape;966;p25"/>
          <p:cNvSpPr txBox="1">
            <a:spLocks noGrp="1"/>
          </p:cNvSpPr>
          <p:nvPr>
            <p:ph type="subTitle" idx="6"/>
          </p:nvPr>
        </p:nvSpPr>
        <p:spPr>
          <a:xfrm>
            <a:off x="6202645" y="1524297"/>
            <a:ext cx="1847100" cy="941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r>
              <a:rPr lang="en" dirty="0"/>
              <a:t>Keras </a:t>
            </a:r>
            <a:endParaRPr dirty="0"/>
          </a:p>
          <a:p>
            <a:pPr marL="0" lvl="0" indent="0" algn="ctr" rtl="0">
              <a:lnSpc>
                <a:spcPct val="100000"/>
              </a:lnSpc>
              <a:spcBef>
                <a:spcPts val="0"/>
              </a:spcBef>
              <a:spcAft>
                <a:spcPts val="0"/>
              </a:spcAft>
              <a:buSzPts val="1600"/>
              <a:buNone/>
            </a:pPr>
            <a:r>
              <a:rPr lang="en" dirty="0"/>
              <a:t>TensorFlow</a:t>
            </a:r>
            <a:endParaRPr dirty="0"/>
          </a:p>
          <a:p>
            <a:pPr marL="0" lvl="0" indent="0" algn="ctr" rtl="0">
              <a:lnSpc>
                <a:spcPct val="100000"/>
              </a:lnSpc>
              <a:spcBef>
                <a:spcPts val="0"/>
              </a:spcBef>
              <a:spcAft>
                <a:spcPts val="0"/>
              </a:spcAft>
              <a:buSzPts val="1600"/>
              <a:buNone/>
            </a:pPr>
            <a:r>
              <a:rPr lang="en" dirty="0"/>
              <a:t>PIL</a:t>
            </a:r>
            <a:endParaRPr dirty="0"/>
          </a:p>
          <a:p>
            <a:pPr marL="0" lvl="0" indent="0" algn="ctr" rtl="0">
              <a:lnSpc>
                <a:spcPct val="100000"/>
              </a:lnSpc>
              <a:spcBef>
                <a:spcPts val="0"/>
              </a:spcBef>
              <a:spcAft>
                <a:spcPts val="0"/>
              </a:spcAft>
              <a:buSzPts val="1600"/>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2" name="Google Shape;972;p26"/>
          <p:cNvSpPr txBox="1">
            <a:spLocks noGrp="1"/>
          </p:cNvSpPr>
          <p:nvPr>
            <p:ph type="subTitle" idx="1"/>
          </p:nvPr>
        </p:nvSpPr>
        <p:spPr>
          <a:xfrm>
            <a:off x="302725" y="816200"/>
            <a:ext cx="8366400" cy="4126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endParaRPr lang="en" sz="1400" dirty="0"/>
          </a:p>
          <a:p>
            <a:pPr marL="457200" lvl="0" indent="-317500" algn="l" rtl="0">
              <a:lnSpc>
                <a:spcPct val="100000"/>
              </a:lnSpc>
              <a:spcBef>
                <a:spcPts val="0"/>
              </a:spcBef>
              <a:spcAft>
                <a:spcPts val="0"/>
              </a:spcAft>
              <a:buSzPts val="1400"/>
              <a:buChar char="●"/>
            </a:pPr>
            <a:r>
              <a:rPr lang="en" sz="1400" dirty="0"/>
              <a:t>Train dataset: We have classified the dataset as category (0,1) as (Non Austistic , Austistic) respectively.</a:t>
            </a:r>
            <a:endParaRPr sz="1400" dirty="0"/>
          </a:p>
          <a:p>
            <a:pPr marL="457200" lvl="0" indent="0" algn="l" rtl="0">
              <a:lnSpc>
                <a:spcPct val="100000"/>
              </a:lnSpc>
              <a:spcBef>
                <a:spcPts val="0"/>
              </a:spcBef>
              <a:spcAft>
                <a:spcPts val="0"/>
              </a:spcAft>
              <a:buSzPts val="1600"/>
              <a:buNone/>
            </a:pPr>
            <a:r>
              <a:rPr lang="en" sz="1400" dirty="0"/>
              <a:t>		</a:t>
            </a:r>
            <a:r>
              <a:rPr lang="en" sz="1200" dirty="0"/>
              <a:t>filename			category</a:t>
            </a:r>
            <a:endParaRPr sz="1200" dirty="0"/>
          </a:p>
          <a:p>
            <a:pPr marL="457200" lvl="0" indent="0" algn="just" rtl="0">
              <a:lnSpc>
                <a:spcPct val="100000"/>
              </a:lnSpc>
              <a:spcBef>
                <a:spcPts val="0"/>
              </a:spcBef>
              <a:spcAft>
                <a:spcPts val="0"/>
              </a:spcAft>
              <a:buSzPts val="1400"/>
              <a:buNone/>
            </a:pPr>
            <a:r>
              <a:rPr lang="en" sz="1200" dirty="0"/>
              <a:t>0	Non_Autistic.135.jpg		   0</a:t>
            </a:r>
            <a:endParaRPr sz="1200" dirty="0"/>
          </a:p>
          <a:p>
            <a:pPr marL="457200" lvl="0" indent="0" algn="just" rtl="0">
              <a:lnSpc>
                <a:spcPct val="100000"/>
              </a:lnSpc>
              <a:spcBef>
                <a:spcPts val="0"/>
              </a:spcBef>
              <a:spcAft>
                <a:spcPts val="0"/>
              </a:spcAft>
              <a:buSzPts val="1400"/>
              <a:buNone/>
            </a:pPr>
            <a:r>
              <a:rPr lang="en" sz="1200" dirty="0"/>
              <a:t>1	Non_Autistic.1211.jpg		0</a:t>
            </a:r>
            <a:endParaRPr sz="1200" dirty="0"/>
          </a:p>
          <a:p>
            <a:pPr marL="457200" lvl="0" indent="0" algn="just" rtl="0">
              <a:lnSpc>
                <a:spcPct val="100000"/>
              </a:lnSpc>
              <a:spcBef>
                <a:spcPts val="0"/>
              </a:spcBef>
              <a:spcAft>
                <a:spcPts val="0"/>
              </a:spcAft>
              <a:buSzPts val="1400"/>
              <a:buNone/>
            </a:pPr>
            <a:r>
              <a:rPr lang="en" sz="1200" dirty="0"/>
              <a:t>2	Non_Autistic.261.jpg		0</a:t>
            </a:r>
            <a:endParaRPr sz="1200" dirty="0"/>
          </a:p>
          <a:p>
            <a:pPr marL="457200" lvl="0" indent="0" algn="just" rtl="0">
              <a:lnSpc>
                <a:spcPct val="100000"/>
              </a:lnSpc>
              <a:spcBef>
                <a:spcPts val="0"/>
              </a:spcBef>
              <a:spcAft>
                <a:spcPts val="0"/>
              </a:spcAft>
              <a:buSzPts val="1400"/>
              <a:buNone/>
            </a:pPr>
            <a:r>
              <a:rPr lang="en" sz="1200" dirty="0"/>
              <a:t>3	Autistic.999.jpg			1</a:t>
            </a:r>
            <a:endParaRPr sz="1200" dirty="0"/>
          </a:p>
          <a:p>
            <a:pPr marL="457200" lvl="0" indent="0" algn="just" rtl="0">
              <a:lnSpc>
                <a:spcPct val="100000"/>
              </a:lnSpc>
              <a:spcBef>
                <a:spcPts val="0"/>
              </a:spcBef>
              <a:spcAft>
                <a:spcPts val="0"/>
              </a:spcAft>
              <a:buSzPts val="1400"/>
              <a:buNone/>
            </a:pPr>
            <a:r>
              <a:rPr lang="en" sz="1200" dirty="0"/>
              <a:t>4	Non_Autistic.1227.jpg		0</a:t>
            </a:r>
            <a:endParaRPr sz="1200" dirty="0"/>
          </a:p>
          <a:p>
            <a:pPr marL="457200" lvl="0" indent="0" algn="just" rtl="0">
              <a:lnSpc>
                <a:spcPct val="100000"/>
              </a:lnSpc>
              <a:spcBef>
                <a:spcPts val="0"/>
              </a:spcBef>
              <a:spcAft>
                <a:spcPts val="0"/>
              </a:spcAft>
              <a:buSzPts val="1400"/>
              <a:buNone/>
            </a:pPr>
            <a:r>
              <a:rPr lang="en" sz="1200" dirty="0"/>
              <a:t>2539 Autistic.303.jpg                       1</a:t>
            </a:r>
            <a:endParaRPr sz="1200" dirty="0"/>
          </a:p>
          <a:p>
            <a:pPr marL="1828800" lvl="0" indent="0" algn="l" rtl="0">
              <a:lnSpc>
                <a:spcPct val="100000"/>
              </a:lnSpc>
              <a:spcBef>
                <a:spcPts val="0"/>
              </a:spcBef>
              <a:spcAft>
                <a:spcPts val="0"/>
              </a:spcAft>
              <a:buSzPts val="1400"/>
              <a:buNone/>
            </a:pPr>
            <a:r>
              <a:rPr lang="en" sz="1200" dirty="0"/>
              <a:t>	</a:t>
            </a:r>
            <a:r>
              <a:rPr lang="en" sz="1400" dirty="0"/>
              <a:t>			</a:t>
            </a:r>
            <a:endParaRPr sz="1400" dirty="0"/>
          </a:p>
          <a:p>
            <a:pPr marL="457200" lvl="0" indent="-317500" algn="l" rtl="0">
              <a:lnSpc>
                <a:spcPct val="100000"/>
              </a:lnSpc>
              <a:spcBef>
                <a:spcPts val="0"/>
              </a:spcBef>
              <a:spcAft>
                <a:spcPts val="0"/>
              </a:spcAft>
              <a:buSzPts val="1400"/>
              <a:buChar char="●"/>
            </a:pPr>
            <a:r>
              <a:rPr lang="en" sz="1400" dirty="0"/>
              <a:t>Test dataset: Here we will load the test dataset </a:t>
            </a:r>
            <a:endParaRPr sz="1400" dirty="0"/>
          </a:p>
          <a:p>
            <a:pPr marL="457200" lvl="0" indent="0" algn="l" rtl="0">
              <a:lnSpc>
                <a:spcPct val="100000"/>
              </a:lnSpc>
              <a:spcBef>
                <a:spcPts val="0"/>
              </a:spcBef>
              <a:spcAft>
                <a:spcPts val="0"/>
              </a:spcAft>
              <a:buSzPts val="1600"/>
              <a:buNone/>
            </a:pPr>
            <a:r>
              <a:rPr lang="en" sz="1400" dirty="0"/>
              <a:t>which will consist of only filename.</a:t>
            </a:r>
            <a:endParaRPr sz="1400" dirty="0"/>
          </a:p>
          <a:p>
            <a:pPr marL="457200" lvl="0" indent="0" algn="l" rtl="0">
              <a:lnSpc>
                <a:spcPct val="100000"/>
              </a:lnSpc>
              <a:spcBef>
                <a:spcPts val="0"/>
              </a:spcBef>
              <a:spcAft>
                <a:spcPts val="0"/>
              </a:spcAft>
              <a:buSzPts val="1600"/>
              <a:buNone/>
            </a:pPr>
            <a:r>
              <a:rPr lang="en" sz="1400" dirty="0"/>
              <a:t> 		</a:t>
            </a:r>
            <a:r>
              <a:rPr lang="en" sz="1200" dirty="0"/>
              <a:t> Filename</a:t>
            </a:r>
            <a:endParaRPr sz="1200" dirty="0"/>
          </a:p>
          <a:p>
            <a:pPr marL="457200" lvl="0" indent="0" algn="l" rtl="0">
              <a:lnSpc>
                <a:spcPct val="100000"/>
              </a:lnSpc>
              <a:spcBef>
                <a:spcPts val="0"/>
              </a:spcBef>
              <a:spcAft>
                <a:spcPts val="0"/>
              </a:spcAft>
              <a:buSzPts val="1400"/>
              <a:buNone/>
            </a:pPr>
            <a:r>
              <a:rPr lang="en" sz="1200" dirty="0"/>
              <a:t>0	     Autistic.135.jpg</a:t>
            </a:r>
            <a:endParaRPr sz="1200" dirty="0"/>
          </a:p>
          <a:p>
            <a:pPr marL="457200" lvl="0" indent="0" algn="l" rtl="0">
              <a:lnSpc>
                <a:spcPct val="100000"/>
              </a:lnSpc>
              <a:spcBef>
                <a:spcPts val="0"/>
              </a:spcBef>
              <a:spcAft>
                <a:spcPts val="0"/>
              </a:spcAft>
              <a:buSzPts val="1400"/>
              <a:buNone/>
            </a:pPr>
            <a:r>
              <a:rPr lang="en" sz="1200" dirty="0"/>
              <a:t>1	     Autistic.27.jpg</a:t>
            </a:r>
            <a:endParaRPr sz="1200" dirty="0"/>
          </a:p>
          <a:p>
            <a:pPr marL="457200" lvl="0" indent="0" algn="l" rtl="0">
              <a:lnSpc>
                <a:spcPct val="100000"/>
              </a:lnSpc>
              <a:spcBef>
                <a:spcPts val="0"/>
              </a:spcBef>
              <a:spcAft>
                <a:spcPts val="0"/>
              </a:spcAft>
              <a:buSzPts val="1400"/>
              <a:buNone/>
            </a:pPr>
            <a:r>
              <a:rPr lang="en" sz="1200" dirty="0"/>
              <a:t>2 	     Autistic.14.jpg</a:t>
            </a:r>
            <a:endParaRPr sz="1200" dirty="0"/>
          </a:p>
          <a:p>
            <a:pPr marL="457200" lvl="0" indent="0" algn="l" rtl="0">
              <a:lnSpc>
                <a:spcPct val="100000"/>
              </a:lnSpc>
              <a:spcBef>
                <a:spcPts val="0"/>
              </a:spcBef>
              <a:spcAft>
                <a:spcPts val="0"/>
              </a:spcAft>
              <a:buSzPts val="1400"/>
              <a:buNone/>
            </a:pPr>
            <a:r>
              <a:rPr lang="en" sz="1200" dirty="0"/>
              <a:t>3  	     Autistic.88.jpg</a:t>
            </a:r>
            <a:endParaRPr sz="1200" dirty="0"/>
          </a:p>
          <a:p>
            <a:pPr marL="457200" lvl="0" indent="0" algn="l" rtl="0">
              <a:lnSpc>
                <a:spcPct val="100000"/>
              </a:lnSpc>
              <a:spcBef>
                <a:spcPts val="0"/>
              </a:spcBef>
              <a:spcAft>
                <a:spcPts val="0"/>
              </a:spcAft>
              <a:buSzPts val="1400"/>
              <a:buNone/>
            </a:pPr>
            <a:r>
              <a:rPr lang="en" sz="1200" dirty="0"/>
              <a:t>4             Autistic.17.jpg</a:t>
            </a:r>
            <a:endParaRPr sz="1200" dirty="0"/>
          </a:p>
          <a:p>
            <a:pPr marL="0" lvl="0" indent="0" algn="ctr" rtl="0">
              <a:lnSpc>
                <a:spcPct val="100000"/>
              </a:lnSpc>
              <a:spcBef>
                <a:spcPts val="0"/>
              </a:spcBef>
              <a:spcAft>
                <a:spcPts val="0"/>
              </a:spcAft>
              <a:buSzPts val="1600"/>
              <a:buNone/>
            </a:pPr>
            <a:endParaRPr dirty="0"/>
          </a:p>
          <a:p>
            <a:pPr marL="0" lvl="0" indent="0" algn="ctr" rtl="0">
              <a:lnSpc>
                <a:spcPct val="100000"/>
              </a:lnSpc>
              <a:spcBef>
                <a:spcPts val="0"/>
              </a:spcBef>
              <a:spcAft>
                <a:spcPts val="0"/>
              </a:spcAft>
              <a:buSzPts val="1600"/>
              <a:buNone/>
            </a:pPr>
            <a:endParaRPr dirty="0"/>
          </a:p>
        </p:txBody>
      </p:sp>
      <p:sp>
        <p:nvSpPr>
          <p:cNvPr id="971" name="Google Shape;971;p26"/>
          <p:cNvSpPr txBox="1">
            <a:spLocks noGrp="1"/>
          </p:cNvSpPr>
          <p:nvPr>
            <p:ph type="title"/>
          </p:nvPr>
        </p:nvSpPr>
        <p:spPr>
          <a:xfrm>
            <a:off x="2302371" y="378239"/>
            <a:ext cx="4539258" cy="68309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4400" dirty="0">
                <a:latin typeface="Playfair Display"/>
                <a:ea typeface="Playfair Display"/>
                <a:cs typeface="Playfair Display"/>
                <a:sym typeface="Playfair Display"/>
              </a:rPr>
              <a:t>Implementation</a:t>
            </a:r>
            <a:endParaRPr dirty="0"/>
          </a:p>
        </p:txBody>
      </p:sp>
      <p:pic>
        <p:nvPicPr>
          <p:cNvPr id="973" name="Google Shape;973;p26"/>
          <p:cNvPicPr preferRelativeResize="0"/>
          <p:nvPr/>
        </p:nvPicPr>
        <p:blipFill rotWithShape="1">
          <a:blip r:embed="rId3">
            <a:alphaModFix/>
          </a:blip>
          <a:srcRect/>
          <a:stretch/>
        </p:blipFill>
        <p:spPr>
          <a:xfrm>
            <a:off x="3998844" y="1061329"/>
            <a:ext cx="3267075" cy="2105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27"/>
          <p:cNvSpPr txBox="1">
            <a:spLocks noGrp="1"/>
          </p:cNvSpPr>
          <p:nvPr>
            <p:ph type="subTitle" idx="1"/>
          </p:nvPr>
        </p:nvSpPr>
        <p:spPr>
          <a:xfrm>
            <a:off x="899550" y="1068300"/>
            <a:ext cx="6988500" cy="4070100"/>
          </a:xfrm>
          <a:prstGeom prst="rect">
            <a:avLst/>
          </a:prstGeom>
          <a:noFill/>
          <a:ln>
            <a:noFill/>
          </a:ln>
        </p:spPr>
        <p:txBody>
          <a:bodyPr spcFirstLastPara="1" wrap="square" lIns="91425" tIns="91425" rIns="91425" bIns="91425" anchor="t" anchorCtr="0">
            <a:noAutofit/>
          </a:bodyPr>
          <a:lstStyle/>
          <a:p>
            <a:pPr marL="457200" lvl="0" indent="-317500" algn="ctr" rtl="0">
              <a:lnSpc>
                <a:spcPct val="100000"/>
              </a:lnSpc>
              <a:spcBef>
                <a:spcPts val="0"/>
              </a:spcBef>
              <a:spcAft>
                <a:spcPts val="0"/>
              </a:spcAft>
              <a:buSzPts val="1400"/>
              <a:buChar char="●"/>
            </a:pPr>
            <a:r>
              <a:rPr lang="en" sz="1400"/>
              <a:t>Sample Image: Now, we will load the sample image as given below:</a:t>
            </a: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914400" lvl="0" indent="457200" algn="l" rtl="0">
              <a:lnSpc>
                <a:spcPct val="100000"/>
              </a:lnSpc>
              <a:spcBef>
                <a:spcPts val="0"/>
              </a:spcBef>
              <a:spcAft>
                <a:spcPts val="0"/>
              </a:spcAft>
              <a:buSzPts val="1400"/>
              <a:buNone/>
            </a:pPr>
            <a:r>
              <a:rPr lang="en" sz="1400"/>
              <a:t>( image2.jpg) </a:t>
            </a: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a:p>
            <a:pPr marL="457200" lvl="0" indent="-317500" algn="ctr" rtl="0">
              <a:lnSpc>
                <a:spcPct val="100000"/>
              </a:lnSpc>
              <a:spcBef>
                <a:spcPts val="0"/>
              </a:spcBef>
              <a:spcAft>
                <a:spcPts val="0"/>
              </a:spcAft>
              <a:buSzPts val="1400"/>
              <a:buChar char="●"/>
            </a:pPr>
            <a:r>
              <a:rPr lang="en" sz="1400"/>
              <a:t>Model was prepared with hyperparameters as epochs = 20 and batch_size =12. </a:t>
            </a:r>
            <a:endParaRPr sz="1400"/>
          </a:p>
          <a:p>
            <a:pPr marL="0" lvl="0" indent="0" algn="ctr" rtl="0">
              <a:lnSpc>
                <a:spcPct val="100000"/>
              </a:lnSpc>
              <a:spcBef>
                <a:spcPts val="0"/>
              </a:spcBef>
              <a:spcAft>
                <a:spcPts val="0"/>
              </a:spcAft>
              <a:buSzPts val="1400"/>
              <a:buNone/>
            </a:pPr>
            <a:r>
              <a:rPr lang="en" sz="1400"/>
              <a:t>Model was compiled with :</a:t>
            </a:r>
            <a:endParaRPr sz="1400"/>
          </a:p>
          <a:p>
            <a:pPr marL="0" lvl="0" indent="0" algn="ctr" rtl="0">
              <a:lnSpc>
                <a:spcPct val="100000"/>
              </a:lnSpc>
              <a:spcBef>
                <a:spcPts val="0"/>
              </a:spcBef>
              <a:spcAft>
                <a:spcPts val="0"/>
              </a:spcAft>
              <a:buSzPts val="1400"/>
              <a:buNone/>
            </a:pPr>
            <a:r>
              <a:rPr lang="en" sz="1400">
                <a:solidFill>
                  <a:srgbClr val="0000FF"/>
                </a:solidFill>
              </a:rPr>
              <a:t>m</a:t>
            </a:r>
            <a:r>
              <a:rPr lang="en" sz="1300">
                <a:solidFill>
                  <a:srgbClr val="0000FF"/>
                </a:solidFill>
                <a:latin typeface="Comfortaa"/>
                <a:ea typeface="Comfortaa"/>
                <a:cs typeface="Comfortaa"/>
                <a:sym typeface="Comfortaa"/>
              </a:rPr>
              <a:t>odel.compile(loss='binary_crossentropy',</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optimizer=optimizers.SGD(lr=1e-3, momentum=0.9),</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             metrics=['accuracy'])</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300"/>
              <a:buNone/>
            </a:pPr>
            <a:r>
              <a:rPr lang="en" sz="1300">
                <a:solidFill>
                  <a:srgbClr val="0000FF"/>
                </a:solidFill>
                <a:latin typeface="Comfortaa"/>
                <a:ea typeface="Comfortaa"/>
                <a:cs typeface="Comfortaa"/>
                <a:sym typeface="Comfortaa"/>
              </a:rPr>
              <a:t>Now Model is prepared with output. </a:t>
            </a:r>
            <a:endParaRPr sz="1300">
              <a:solidFill>
                <a:srgbClr val="0000FF"/>
              </a:solidFill>
              <a:latin typeface="Comfortaa"/>
              <a:ea typeface="Comfortaa"/>
              <a:cs typeface="Comfortaa"/>
              <a:sym typeface="Comfortaa"/>
            </a:endParaRPr>
          </a:p>
          <a:p>
            <a:pPr marL="0" lvl="0" indent="0" algn="ctr" rtl="0">
              <a:lnSpc>
                <a:spcPct val="100000"/>
              </a:lnSpc>
              <a:spcBef>
                <a:spcPts val="0"/>
              </a:spcBef>
              <a:spcAft>
                <a:spcPts val="0"/>
              </a:spcAft>
              <a:buSzPts val="1600"/>
              <a:buNone/>
            </a:pPr>
            <a:endParaRPr/>
          </a:p>
          <a:p>
            <a:pPr marL="0" lvl="0" indent="0" algn="ctr" rtl="0">
              <a:lnSpc>
                <a:spcPct val="100000"/>
              </a:lnSpc>
              <a:spcBef>
                <a:spcPts val="0"/>
              </a:spcBef>
              <a:spcAft>
                <a:spcPts val="0"/>
              </a:spcAft>
              <a:buSzPts val="1600"/>
              <a:buNone/>
            </a:pPr>
            <a:endParaRPr/>
          </a:p>
        </p:txBody>
      </p:sp>
      <p:sp>
        <p:nvSpPr>
          <p:cNvPr id="980" name="Google Shape;980;p27"/>
          <p:cNvSpPr txBox="1">
            <a:spLocks noGrp="1"/>
          </p:cNvSpPr>
          <p:nvPr>
            <p:ph type="title"/>
          </p:nvPr>
        </p:nvSpPr>
        <p:spPr>
          <a:xfrm>
            <a:off x="1308459" y="382500"/>
            <a:ext cx="6988500" cy="68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4400" dirty="0">
                <a:latin typeface="Playfair Display"/>
                <a:ea typeface="Playfair Display"/>
                <a:cs typeface="Playfair Display"/>
                <a:sym typeface="Playfair Display"/>
              </a:rPr>
              <a:t>Implementation (Contd)</a:t>
            </a:r>
            <a:endParaRPr dirty="0"/>
          </a:p>
        </p:txBody>
      </p:sp>
      <p:pic>
        <p:nvPicPr>
          <p:cNvPr id="979" name="Google Shape;979;p27"/>
          <p:cNvPicPr preferRelativeResize="0"/>
          <p:nvPr/>
        </p:nvPicPr>
        <p:blipFill rotWithShape="1">
          <a:blip r:embed="rId3">
            <a:alphaModFix/>
          </a:blip>
          <a:srcRect/>
          <a:stretch/>
        </p:blipFill>
        <p:spPr>
          <a:xfrm>
            <a:off x="3820125" y="1338287"/>
            <a:ext cx="1676400" cy="2028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6" name="Google Shape;986;p28"/>
          <p:cNvSpPr txBox="1">
            <a:spLocks noGrp="1"/>
          </p:cNvSpPr>
          <p:nvPr>
            <p:ph type="title"/>
          </p:nvPr>
        </p:nvSpPr>
        <p:spPr>
          <a:xfrm>
            <a:off x="1077750" y="488025"/>
            <a:ext cx="69885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sp>
        <p:nvSpPr>
          <p:cNvPr id="985" name="Google Shape;985;p28"/>
          <p:cNvSpPr txBox="1">
            <a:spLocks noGrp="1"/>
          </p:cNvSpPr>
          <p:nvPr>
            <p:ph type="subTitle" idx="1"/>
          </p:nvPr>
        </p:nvSpPr>
        <p:spPr>
          <a:xfrm>
            <a:off x="1452950" y="1337300"/>
            <a:ext cx="6445800" cy="8046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sz="1400"/>
              <a:t>Next data was trained and preprocessed with using parameters as : </a:t>
            </a:r>
            <a:endParaRPr sz="1400"/>
          </a:p>
          <a:p>
            <a:pPr marL="914400" lvl="0" indent="0" algn="l" rtl="0">
              <a:lnSpc>
                <a:spcPct val="100000"/>
              </a:lnSpc>
              <a:spcBef>
                <a:spcPts val="0"/>
              </a:spcBef>
              <a:spcAft>
                <a:spcPts val="0"/>
              </a:spcAft>
              <a:buSzPts val="1400"/>
              <a:buNone/>
            </a:pPr>
            <a:r>
              <a:rPr lang="en" sz="1400"/>
              <a:t>   rotation_range=15,</a:t>
            </a:r>
            <a:endParaRPr sz="1400"/>
          </a:p>
          <a:p>
            <a:pPr marL="914400" lvl="0" indent="0" algn="l" rtl="0">
              <a:lnSpc>
                <a:spcPct val="100000"/>
              </a:lnSpc>
              <a:spcBef>
                <a:spcPts val="0"/>
              </a:spcBef>
              <a:spcAft>
                <a:spcPts val="0"/>
              </a:spcAft>
              <a:buSzPts val="1400"/>
              <a:buNone/>
            </a:pPr>
            <a:r>
              <a:rPr lang="en" sz="1400"/>
              <a:t>   rescale=1./255,</a:t>
            </a:r>
            <a:endParaRPr sz="1400"/>
          </a:p>
          <a:p>
            <a:pPr marL="914400" lvl="0" indent="0" algn="l" rtl="0">
              <a:lnSpc>
                <a:spcPct val="100000"/>
              </a:lnSpc>
              <a:spcBef>
                <a:spcPts val="0"/>
              </a:spcBef>
              <a:spcAft>
                <a:spcPts val="0"/>
              </a:spcAft>
              <a:buSzPts val="1400"/>
              <a:buNone/>
            </a:pPr>
            <a:r>
              <a:rPr lang="en" sz="1400"/>
              <a:t>   shear_range=0.2,</a:t>
            </a:r>
            <a:endParaRPr sz="1400"/>
          </a:p>
          <a:p>
            <a:pPr marL="914400" lvl="0" indent="0" algn="l" rtl="0">
              <a:lnSpc>
                <a:spcPct val="100000"/>
              </a:lnSpc>
              <a:spcBef>
                <a:spcPts val="0"/>
              </a:spcBef>
              <a:spcAft>
                <a:spcPts val="0"/>
              </a:spcAft>
              <a:buSzPts val="1400"/>
              <a:buNone/>
            </a:pPr>
            <a:r>
              <a:rPr lang="en" sz="1400"/>
              <a:t>   zoom_range=0.2,</a:t>
            </a:r>
            <a:endParaRPr sz="1400"/>
          </a:p>
          <a:p>
            <a:pPr marL="914400" lvl="0" indent="0" algn="l" rtl="0">
              <a:lnSpc>
                <a:spcPct val="100000"/>
              </a:lnSpc>
              <a:spcBef>
                <a:spcPts val="0"/>
              </a:spcBef>
              <a:spcAft>
                <a:spcPts val="0"/>
              </a:spcAft>
              <a:buSzPts val="1400"/>
              <a:buNone/>
            </a:pPr>
            <a:r>
              <a:rPr lang="en" sz="1400"/>
              <a:t>   horizontal_flip=True,</a:t>
            </a:r>
            <a:endParaRPr sz="1400"/>
          </a:p>
          <a:p>
            <a:pPr marL="914400" lvl="0" indent="0" algn="l" rtl="0">
              <a:lnSpc>
                <a:spcPct val="100000"/>
              </a:lnSpc>
              <a:spcBef>
                <a:spcPts val="0"/>
              </a:spcBef>
              <a:spcAft>
                <a:spcPts val="0"/>
              </a:spcAft>
              <a:buSzPts val="1400"/>
              <a:buNone/>
            </a:pPr>
            <a:r>
              <a:rPr lang="en" sz="1400"/>
              <a:t>   fill_mode='nearest',</a:t>
            </a:r>
            <a:endParaRPr sz="1400"/>
          </a:p>
          <a:p>
            <a:pPr marL="914400" lvl="0" indent="0" algn="l" rtl="0">
              <a:lnSpc>
                <a:spcPct val="100000"/>
              </a:lnSpc>
              <a:spcBef>
                <a:spcPts val="0"/>
              </a:spcBef>
              <a:spcAft>
                <a:spcPts val="0"/>
              </a:spcAft>
              <a:buSzPts val="1400"/>
              <a:buNone/>
            </a:pPr>
            <a:r>
              <a:rPr lang="en" sz="1400"/>
              <a:t>   width_shift_range=0.1,</a:t>
            </a:r>
            <a:endParaRPr sz="1400"/>
          </a:p>
          <a:p>
            <a:pPr marL="914400" lvl="0" indent="0" algn="l" rtl="0">
              <a:lnSpc>
                <a:spcPct val="100000"/>
              </a:lnSpc>
              <a:spcBef>
                <a:spcPts val="0"/>
              </a:spcBef>
              <a:spcAft>
                <a:spcPts val="0"/>
              </a:spcAft>
              <a:buSzPts val="1400"/>
              <a:buNone/>
            </a:pPr>
            <a:r>
              <a:rPr lang="en" sz="1400"/>
              <a:t>   height_shift_range=0.1</a:t>
            </a:r>
            <a:endParaRPr sz="1400"/>
          </a:p>
          <a:p>
            <a:pPr marL="457200" lvl="0" indent="-317500" algn="l" rtl="0">
              <a:lnSpc>
                <a:spcPct val="100000"/>
              </a:lnSpc>
              <a:spcBef>
                <a:spcPts val="0"/>
              </a:spcBef>
              <a:spcAft>
                <a:spcPts val="0"/>
              </a:spcAft>
              <a:buSzPts val="1400"/>
              <a:buChar char="●"/>
            </a:pPr>
            <a:r>
              <a:rPr lang="en" sz="1400"/>
              <a:t>Now data will validated and stored in “validation_datagen”</a:t>
            </a:r>
            <a:endParaRPr sz="1400"/>
          </a:p>
          <a:p>
            <a:pPr marL="457200" lvl="0" indent="-317500" algn="l" rtl="0">
              <a:lnSpc>
                <a:spcPct val="100000"/>
              </a:lnSpc>
              <a:spcBef>
                <a:spcPts val="0"/>
              </a:spcBef>
              <a:spcAft>
                <a:spcPts val="0"/>
              </a:spcAft>
              <a:buSzPts val="1400"/>
              <a:buChar char="●"/>
            </a:pPr>
            <a:r>
              <a:rPr lang="en" sz="1400"/>
              <a:t>Model fitting was carried out , and for each epoch accuracy and loss was calculated.</a:t>
            </a:r>
            <a:endParaRPr sz="1400"/>
          </a:p>
          <a:p>
            <a:pPr marL="457200" lvl="0" indent="-317500" algn="l" rtl="0">
              <a:lnSpc>
                <a:spcPct val="100000"/>
              </a:lnSpc>
              <a:spcBef>
                <a:spcPts val="0"/>
              </a:spcBef>
              <a:spcAft>
                <a:spcPts val="0"/>
              </a:spcAft>
              <a:buSzPts val="1400"/>
              <a:buChar char="●"/>
            </a:pPr>
            <a:r>
              <a:rPr lang="en" sz="1400"/>
              <a:t>Loss and accuracy for model will be : accuracy = 0.865079  ;  loss = 0.331409 </a:t>
            </a:r>
            <a:endParaRPr sz="1400"/>
          </a:p>
          <a:p>
            <a:pPr marL="457200" lvl="0" indent="0" algn="l"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2" name="Google Shape;992;p29"/>
          <p:cNvSpPr txBox="1">
            <a:spLocks noGrp="1"/>
          </p:cNvSpPr>
          <p:nvPr>
            <p:ph type="title"/>
          </p:nvPr>
        </p:nvSpPr>
        <p:spPr>
          <a:xfrm>
            <a:off x="1077750" y="488025"/>
            <a:ext cx="6988500" cy="685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600"/>
              <a:buNone/>
            </a:pPr>
            <a:r>
              <a:rPr lang="en" sz="4400">
                <a:latin typeface="Playfair Display"/>
                <a:ea typeface="Playfair Display"/>
                <a:cs typeface="Playfair Display"/>
                <a:sym typeface="Playfair Display"/>
              </a:rPr>
              <a:t>Implementation (Contd)</a:t>
            </a:r>
            <a:endParaRPr/>
          </a:p>
        </p:txBody>
      </p:sp>
      <p:sp>
        <p:nvSpPr>
          <p:cNvPr id="991" name="Google Shape;991;p29"/>
          <p:cNvSpPr txBox="1">
            <a:spLocks noGrp="1"/>
          </p:cNvSpPr>
          <p:nvPr>
            <p:ph type="subTitle" idx="1"/>
          </p:nvPr>
        </p:nvSpPr>
        <p:spPr>
          <a:xfrm>
            <a:off x="1077750" y="1255563"/>
            <a:ext cx="6445800" cy="80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a:p>
            <a:pPr marL="914400" lvl="0" indent="-317500" algn="l" rtl="0">
              <a:lnSpc>
                <a:spcPct val="100000"/>
              </a:lnSpc>
              <a:spcBef>
                <a:spcPts val="0"/>
              </a:spcBef>
              <a:spcAft>
                <a:spcPts val="0"/>
              </a:spcAft>
              <a:buSzPts val="1400"/>
              <a:buChar char="●"/>
            </a:pPr>
            <a:r>
              <a:rPr lang="en" sz="1400">
                <a:solidFill>
                  <a:schemeClr val="dk1"/>
                </a:solidFill>
              </a:rPr>
              <a:t>Next prediction was made with a threshold as 0.5 .</a:t>
            </a:r>
            <a:endParaRPr sz="1400"/>
          </a:p>
          <a:p>
            <a:pPr marL="914400" lvl="0" indent="-317500" algn="l" rtl="0">
              <a:lnSpc>
                <a:spcPct val="100000"/>
              </a:lnSpc>
              <a:spcBef>
                <a:spcPts val="0"/>
              </a:spcBef>
              <a:spcAft>
                <a:spcPts val="0"/>
              </a:spcAft>
              <a:buSzPts val="1400"/>
              <a:buChar char="●"/>
            </a:pPr>
            <a:r>
              <a:rPr lang="en" sz="1400"/>
              <a:t>Our predictions will next go to submission_13010030.csv, which will be as  follows:</a:t>
            </a:r>
            <a:endParaRPr sz="1400"/>
          </a:p>
          <a:p>
            <a:pPr marL="457200" lvl="0" indent="0" algn="l" rtl="0">
              <a:lnSpc>
                <a:spcPct val="100000"/>
              </a:lnSpc>
              <a:spcBef>
                <a:spcPts val="0"/>
              </a:spcBef>
              <a:spcAft>
                <a:spcPts val="0"/>
              </a:spcAft>
              <a:buSzPts val="1400"/>
              <a:buNone/>
            </a:pPr>
            <a:endParaRPr sz="1400"/>
          </a:p>
          <a:p>
            <a:pPr marL="457200" lvl="0" indent="0" algn="l" rtl="0">
              <a:lnSpc>
                <a:spcPct val="100000"/>
              </a:lnSpc>
              <a:spcBef>
                <a:spcPts val="0"/>
              </a:spcBef>
              <a:spcAft>
                <a:spcPts val="0"/>
              </a:spcAft>
              <a:buSzPts val="1400"/>
              <a:buNone/>
            </a:pPr>
            <a:endParaRPr sz="1400"/>
          </a:p>
          <a:p>
            <a:pPr marL="0" lvl="0" indent="0" algn="ctr" rtl="0">
              <a:lnSpc>
                <a:spcPct val="100000"/>
              </a:lnSpc>
              <a:spcBef>
                <a:spcPts val="0"/>
              </a:spcBef>
              <a:spcAft>
                <a:spcPts val="0"/>
              </a:spcAft>
              <a:buSzPts val="1400"/>
              <a:buNone/>
            </a:pPr>
            <a:endParaRPr sz="1400"/>
          </a:p>
        </p:txBody>
      </p:sp>
      <p:graphicFrame>
        <p:nvGraphicFramePr>
          <p:cNvPr id="993" name="Google Shape;993;p29"/>
          <p:cNvGraphicFramePr/>
          <p:nvPr/>
        </p:nvGraphicFramePr>
        <p:xfrm>
          <a:off x="3948838" y="2060175"/>
          <a:ext cx="4219575" cy="2042481"/>
        </p:xfrm>
        <a:graphic>
          <a:graphicData uri="http://schemas.openxmlformats.org/drawingml/2006/table">
            <a:tbl>
              <a:tblPr>
                <a:solidFill>
                  <a:srgbClr val="FFFFFF"/>
                </a:solidFill>
                <a:tableStyleId>{D640D67F-E96A-4E8B-88F7-D3DA6391BE92}</a:tableStyleId>
              </a:tblPr>
              <a:tblGrid>
                <a:gridCol w="2428875">
                  <a:extLst>
                    <a:ext uri="{9D8B030D-6E8A-4147-A177-3AD203B41FA5}">
                      <a16:colId xmlns:a16="http://schemas.microsoft.com/office/drawing/2014/main" val="20000"/>
                    </a:ext>
                  </a:extLst>
                </a:gridCol>
                <a:gridCol w="1790700">
                  <a:extLst>
                    <a:ext uri="{9D8B030D-6E8A-4147-A177-3AD203B41FA5}">
                      <a16:colId xmlns:a16="http://schemas.microsoft.com/office/drawing/2014/main" val="20001"/>
                    </a:ext>
                  </a:extLst>
                </a:gridCol>
              </a:tblGrid>
              <a:tr h="285750">
                <a:tc>
                  <a:txBody>
                    <a:bodyPr/>
                    <a:lstStyle/>
                    <a:p>
                      <a:pPr marL="0" marR="0" lvl="0" indent="0" algn="ctr" rtl="0">
                        <a:lnSpc>
                          <a:spcPct val="180000"/>
                        </a:lnSpc>
                        <a:spcBef>
                          <a:spcPts val="0"/>
                        </a:spcBef>
                        <a:spcAft>
                          <a:spcPts val="0"/>
                        </a:spcAft>
                        <a:buClr>
                          <a:srgbClr val="000000"/>
                        </a:buClr>
                        <a:buSzPts val="1000"/>
                        <a:buFont typeface="Arial"/>
                        <a:buNone/>
                      </a:pPr>
                      <a:r>
                        <a:rPr lang="en" sz="1000" b="1" u="none" strike="noStrike" cap="none">
                          <a:solidFill>
                            <a:srgbClr val="212121"/>
                          </a:solidFill>
                          <a:highlight>
                            <a:srgbClr val="FFFFFF"/>
                          </a:highlight>
                        </a:rPr>
                        <a:t>id</a:t>
                      </a:r>
                      <a:endParaRPr sz="1000" b="1" u="none" strike="noStrike" cap="none">
                        <a:solidFill>
                          <a:srgbClr val="212121"/>
                        </a:solidFill>
                        <a:highlight>
                          <a:srgbClr val="FFFFFF"/>
                        </a:highlight>
                      </a:endParaRPr>
                    </a:p>
                  </a:txBody>
                  <a:tcPr marL="47625" marR="47625" marT="28575" marB="28575">
                    <a:lnL w="10500" cap="flat" cmpd="sng">
                      <a:solidFill>
                        <a:srgbClr val="EEEEEE"/>
                      </a:solidFill>
                      <a:prstDash val="solid"/>
                      <a:round/>
                      <a:headEnd type="none" w="sm" len="sm"/>
                      <a:tailEnd type="none" w="sm" len="sm"/>
                    </a:lnL>
                    <a:lnR w="10500" cap="flat" cmpd="sng">
                      <a:solidFill>
                        <a:srgbClr val="EEEEEE"/>
                      </a:solidFill>
                      <a:prstDash val="solid"/>
                      <a:round/>
                      <a:headEnd type="none" w="sm" len="sm"/>
                      <a:tailEnd type="none" w="sm" len="sm"/>
                    </a:lnR>
                    <a:lnT w="10500" cap="flat" cmpd="sng">
                      <a:solidFill>
                        <a:srgbClr val="EEEEEE"/>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ctr" rtl="0">
                        <a:lnSpc>
                          <a:spcPct val="180000"/>
                        </a:lnSpc>
                        <a:spcBef>
                          <a:spcPts val="0"/>
                        </a:spcBef>
                        <a:spcAft>
                          <a:spcPts val="0"/>
                        </a:spcAft>
                        <a:buClr>
                          <a:srgbClr val="000000"/>
                        </a:buClr>
                        <a:buSzPts val="1000"/>
                        <a:buFont typeface="Arial"/>
                        <a:buNone/>
                      </a:pPr>
                      <a:r>
                        <a:rPr lang="en" sz="1000" b="1" u="none" strike="noStrike" cap="none">
                          <a:solidFill>
                            <a:srgbClr val="212121"/>
                          </a:solidFill>
                          <a:highlight>
                            <a:srgbClr val="FFFFFF"/>
                          </a:highlight>
                        </a:rPr>
                        <a:t>label</a:t>
                      </a:r>
                      <a:endParaRPr sz="1000" b="1" u="none" strike="noStrike" cap="none">
                        <a:solidFill>
                          <a:srgbClr val="212121"/>
                        </a:solidFill>
                        <a:highlight>
                          <a:srgbClr val="FFFFFF"/>
                        </a:highlight>
                      </a:endParaRPr>
                    </a:p>
                  </a:txBody>
                  <a:tcPr marL="47625" marR="47625" marT="28575" marB="28575">
                    <a:lnL w="10500" cap="flat" cmpd="sng">
                      <a:solidFill>
                        <a:srgbClr val="EEEEEE"/>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EEEEEE"/>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0"/>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0</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0500" cap="flat" cmpd="sng">
                      <a:solidFill>
                        <a:srgbClr val="212121"/>
                      </a:solidFill>
                      <a:prstDash val="solid"/>
                      <a:round/>
                      <a:headEnd type="none" w="sm" len="sm"/>
                      <a:tailEnd type="none" w="sm" len="sm"/>
                    </a:lnB>
                  </a:tcPr>
                </a:tc>
                <a:extLst>
                  <a:ext uri="{0D108BD9-81ED-4DB2-BD59-A6C34878D82A}">
                    <a16:rowId xmlns:a16="http://schemas.microsoft.com/office/drawing/2014/main" val="10005"/>
                  </a:ext>
                </a:extLst>
              </a:tr>
              <a:tr h="285750">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Autistic</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0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1500" cap="flat" cmpd="sng">
                      <a:solidFill>
                        <a:srgbClr val="212121"/>
                      </a:solidFill>
                      <a:prstDash val="solid"/>
                      <a:round/>
                      <a:headEnd type="none" w="sm" len="sm"/>
                      <a:tailEnd type="none" w="sm" len="sm"/>
                    </a:lnB>
                  </a:tcPr>
                </a:tc>
                <a:tc>
                  <a:txBody>
                    <a:bodyPr/>
                    <a:lstStyle/>
                    <a:p>
                      <a:pPr marL="0" marR="0" lvl="0" indent="0" algn="just" rtl="0">
                        <a:lnSpc>
                          <a:spcPct val="180000"/>
                        </a:lnSpc>
                        <a:spcBef>
                          <a:spcPts val="0"/>
                        </a:spcBef>
                        <a:spcAft>
                          <a:spcPts val="0"/>
                        </a:spcAft>
                        <a:buClr>
                          <a:srgbClr val="000000"/>
                        </a:buClr>
                        <a:buSzPts val="1000"/>
                        <a:buFont typeface="Arial"/>
                        <a:buNone/>
                      </a:pPr>
                      <a:r>
                        <a:rPr lang="en" sz="1000" u="none" strike="noStrike" cap="none">
                          <a:solidFill>
                            <a:srgbClr val="212121"/>
                          </a:solidFill>
                          <a:highlight>
                            <a:srgbClr val="FFFFFF"/>
                          </a:highlight>
                        </a:rPr>
                        <a:t>1</a:t>
                      </a:r>
                      <a:endParaRPr sz="1000" u="none" strike="noStrike" cap="none">
                        <a:solidFill>
                          <a:srgbClr val="212121"/>
                        </a:solidFill>
                        <a:highlight>
                          <a:srgbClr val="FFFFFF"/>
                        </a:highlight>
                      </a:endParaRPr>
                    </a:p>
                  </a:txBody>
                  <a:tcPr marL="47625" marR="47625" marT="28575" marB="28575">
                    <a:lnL w="10500" cap="flat" cmpd="sng">
                      <a:solidFill>
                        <a:srgbClr val="212121"/>
                      </a:solidFill>
                      <a:prstDash val="solid"/>
                      <a:round/>
                      <a:headEnd type="none" w="sm" len="sm"/>
                      <a:tailEnd type="none" w="sm" len="sm"/>
                    </a:lnL>
                    <a:lnR w="11500" cap="flat" cmpd="sng">
                      <a:solidFill>
                        <a:srgbClr val="212121"/>
                      </a:solidFill>
                      <a:prstDash val="solid"/>
                      <a:round/>
                      <a:headEnd type="none" w="sm" len="sm"/>
                      <a:tailEnd type="none" w="sm" len="sm"/>
                    </a:lnR>
                    <a:lnT w="10500" cap="flat" cmpd="sng">
                      <a:solidFill>
                        <a:srgbClr val="212121"/>
                      </a:solidFill>
                      <a:prstDash val="solid"/>
                      <a:round/>
                      <a:headEnd type="none" w="sm" len="sm"/>
                      <a:tailEnd type="none" w="sm" len="sm"/>
                    </a:lnT>
                    <a:lnB w="11500" cap="flat" cmpd="sng">
                      <a:solidFill>
                        <a:srgbClr val="21212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94" name="Google Shape;994;p29"/>
          <p:cNvSpPr txBox="1"/>
          <p:nvPr/>
        </p:nvSpPr>
        <p:spPr>
          <a:xfrm>
            <a:off x="2636338" y="2141900"/>
            <a:ext cx="30000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31"/>
          <p:cNvSpPr txBox="1">
            <a:spLocks noGrp="1"/>
          </p:cNvSpPr>
          <p:nvPr>
            <p:ph type="title"/>
          </p:nvPr>
        </p:nvSpPr>
        <p:spPr>
          <a:xfrm>
            <a:off x="-90450" y="890225"/>
            <a:ext cx="4714800" cy="17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grpSp>
        <p:nvGrpSpPr>
          <p:cNvPr id="1006" name="Google Shape;1006;p31"/>
          <p:cNvGrpSpPr/>
          <p:nvPr/>
        </p:nvGrpSpPr>
        <p:grpSpPr>
          <a:xfrm rot="-5400000">
            <a:off x="3372353" y="1307830"/>
            <a:ext cx="557997" cy="510337"/>
            <a:chOff x="5177300" y="2314950"/>
            <a:chExt cx="341575" cy="312400"/>
          </a:xfrm>
        </p:grpSpPr>
        <p:sp>
          <p:nvSpPr>
            <p:cNvPr id="1007" name="Google Shape;1007;p3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12" name="Google Shape;1012;p31"/>
          <p:cNvGrpSpPr/>
          <p:nvPr/>
        </p:nvGrpSpPr>
        <p:grpSpPr>
          <a:xfrm rot="5400000">
            <a:off x="788328" y="3803330"/>
            <a:ext cx="557997" cy="510337"/>
            <a:chOff x="5177300" y="2314950"/>
            <a:chExt cx="341575" cy="312400"/>
          </a:xfrm>
        </p:grpSpPr>
        <p:sp>
          <p:nvSpPr>
            <p:cNvPr id="1013" name="Google Shape;1013;p3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18" name="Google Shape;1018;p31"/>
          <p:cNvPicPr preferRelativeResize="0"/>
          <p:nvPr/>
        </p:nvPicPr>
        <p:blipFill rotWithShape="1">
          <a:blip r:embed="rId3">
            <a:alphaModFix/>
          </a:blip>
          <a:srcRect r="61858"/>
          <a:stretch/>
        </p:blipFill>
        <p:spPr>
          <a:xfrm>
            <a:off x="5200122" y="592485"/>
            <a:ext cx="3369290" cy="39585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3"/>
          <p:cNvSpPr txBox="1">
            <a:spLocks noGrp="1"/>
          </p:cNvSpPr>
          <p:nvPr>
            <p:ph type="title"/>
          </p:nvPr>
        </p:nvSpPr>
        <p:spPr>
          <a:xfrm>
            <a:off x="1912151" y="234725"/>
            <a:ext cx="5081700" cy="740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Problem Statement</a:t>
            </a:r>
            <a:endParaRPr>
              <a:latin typeface="Playfair Display"/>
              <a:ea typeface="Playfair Display"/>
              <a:cs typeface="Playfair Display"/>
              <a:sym typeface="Playfair Display"/>
            </a:endParaRPr>
          </a:p>
        </p:txBody>
      </p:sp>
      <p:sp>
        <p:nvSpPr>
          <p:cNvPr id="748" name="Google Shape;748;p3"/>
          <p:cNvSpPr txBox="1">
            <a:spLocks noGrp="1"/>
          </p:cNvSpPr>
          <p:nvPr>
            <p:ph type="subTitle" idx="1"/>
          </p:nvPr>
        </p:nvSpPr>
        <p:spPr>
          <a:xfrm>
            <a:off x="1591475" y="1377700"/>
            <a:ext cx="6123900" cy="1261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a:t>Image Based Autism Detection using eye movements and fixation time.</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We have given facial images of autistic and non-autistic children. We have to train the model using some of the dataset .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For training we can use any method  line - KNN, CNN, SVM, Naive Bayes classifier but we have proposed CNN method as it is giving best accuracy.</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r>
              <a:rPr lang="en"/>
              <a:t>After training we have to test our model  to detect autism  from facial image.</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32"/>
          <p:cNvSpPr txBox="1">
            <a:spLocks noGrp="1"/>
          </p:cNvSpPr>
          <p:nvPr>
            <p:ph type="title"/>
          </p:nvPr>
        </p:nvSpPr>
        <p:spPr>
          <a:xfrm>
            <a:off x="-90450" y="890225"/>
            <a:ext cx="4714800" cy="1741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Preparation</a:t>
            </a:r>
            <a:endParaRPr>
              <a:latin typeface="Playfair Display"/>
              <a:ea typeface="Playfair Display"/>
              <a:cs typeface="Playfair Display"/>
              <a:sym typeface="Playfair Display"/>
            </a:endParaRPr>
          </a:p>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grpSp>
        <p:nvGrpSpPr>
          <p:cNvPr id="1024" name="Google Shape;1024;p32"/>
          <p:cNvGrpSpPr/>
          <p:nvPr/>
        </p:nvGrpSpPr>
        <p:grpSpPr>
          <a:xfrm rot="-5400000">
            <a:off x="3372353" y="1307830"/>
            <a:ext cx="557997" cy="510337"/>
            <a:chOff x="5177300" y="2314950"/>
            <a:chExt cx="341575" cy="312400"/>
          </a:xfrm>
        </p:grpSpPr>
        <p:sp>
          <p:nvSpPr>
            <p:cNvPr id="1025" name="Google Shape;1025;p3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30" name="Google Shape;1030;p32"/>
          <p:cNvGrpSpPr/>
          <p:nvPr/>
        </p:nvGrpSpPr>
        <p:grpSpPr>
          <a:xfrm rot="5400000">
            <a:off x="788328" y="3803330"/>
            <a:ext cx="557997" cy="510337"/>
            <a:chOff x="5177300" y="2314950"/>
            <a:chExt cx="341575" cy="312400"/>
          </a:xfrm>
        </p:grpSpPr>
        <p:sp>
          <p:nvSpPr>
            <p:cNvPr id="1031" name="Google Shape;1031;p3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36" name="Google Shape;1036;p32"/>
          <p:cNvPicPr preferRelativeResize="0"/>
          <p:nvPr/>
        </p:nvPicPr>
        <p:blipFill rotWithShape="1">
          <a:blip r:embed="rId3">
            <a:alphaModFix/>
          </a:blip>
          <a:srcRect l="18909" t="19942" r="50479"/>
          <a:stretch/>
        </p:blipFill>
        <p:spPr>
          <a:xfrm>
            <a:off x="4854651" y="493780"/>
            <a:ext cx="3506068" cy="413025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040"/>
        <p:cNvGrpSpPr/>
        <p:nvPr/>
      </p:nvGrpSpPr>
      <p:grpSpPr>
        <a:xfrm>
          <a:off x="0" y="0"/>
          <a:ext cx="0" cy="0"/>
          <a:chOff x="0" y="0"/>
          <a:chExt cx="0" cy="0"/>
        </a:xfrm>
      </p:grpSpPr>
      <p:sp>
        <p:nvSpPr>
          <p:cNvPr id="1041" name="Google Shape;1041;p33"/>
          <p:cNvSpPr txBox="1">
            <a:spLocks noGrp="1"/>
          </p:cNvSpPr>
          <p:nvPr>
            <p:ph type="title"/>
          </p:nvPr>
        </p:nvSpPr>
        <p:spPr>
          <a:xfrm>
            <a:off x="1435608" y="195810"/>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Model Fitting</a:t>
            </a:r>
            <a:endParaRPr>
              <a:latin typeface="Playfair Display"/>
              <a:ea typeface="Playfair Display"/>
              <a:cs typeface="Playfair Display"/>
              <a:sym typeface="Playfair Display"/>
            </a:endParaRPr>
          </a:p>
        </p:txBody>
      </p:sp>
      <p:sp>
        <p:nvSpPr>
          <p:cNvPr id="1052" name="Google Shape;1052;p33"/>
          <p:cNvSpPr txBox="1"/>
          <p:nvPr/>
        </p:nvSpPr>
        <p:spPr>
          <a:xfrm>
            <a:off x="259425" y="1506537"/>
            <a:ext cx="2562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Image shows the loss and accuracy of 20 iterations.</a:t>
            </a:r>
            <a:endParaRPr sz="1600" b="0" i="0" u="none" strike="noStrike" cap="none">
              <a:solidFill>
                <a:schemeClr val="dk1"/>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 </a:t>
            </a:r>
            <a:endParaRPr sz="1600" b="0" i="0" u="none" strike="noStrike" cap="none">
              <a:solidFill>
                <a:schemeClr val="dk1"/>
              </a:solidFill>
              <a:latin typeface="Nunito"/>
              <a:ea typeface="Nunito"/>
              <a:cs typeface="Nunito"/>
              <a:sym typeface="Nunito"/>
            </a:endParaRPr>
          </a:p>
        </p:txBody>
      </p:sp>
      <p:pic>
        <p:nvPicPr>
          <p:cNvPr id="1053" name="Google Shape;1053;p33"/>
          <p:cNvPicPr preferRelativeResize="0"/>
          <p:nvPr/>
        </p:nvPicPr>
        <p:blipFill rotWithShape="1">
          <a:blip r:embed="rId3">
            <a:alphaModFix/>
          </a:blip>
          <a:srcRect t="5696" r="31091" b="15520"/>
          <a:stretch/>
        </p:blipFill>
        <p:spPr>
          <a:xfrm>
            <a:off x="3186721" y="792994"/>
            <a:ext cx="5457361" cy="3557511"/>
          </a:xfrm>
          <a:prstGeom prst="rect">
            <a:avLst/>
          </a:prstGeom>
          <a:noFill/>
          <a:ln>
            <a:noFill/>
          </a:ln>
        </p:spPr>
      </p:pic>
      <p:sp>
        <p:nvSpPr>
          <p:cNvPr id="1054" name="Google Shape;1054;p33"/>
          <p:cNvSpPr txBox="1"/>
          <p:nvPr/>
        </p:nvSpPr>
        <p:spPr>
          <a:xfrm>
            <a:off x="228600" y="2133600"/>
            <a:ext cx="30000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Val_accuracy = accuracy of validation dataset.</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Val_loss = losses of validation dataset..</a:t>
            </a:r>
            <a:endParaRPr sz="1400" b="0" i="0" u="none" strike="noStrike" cap="none">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34"/>
          <p:cNvSpPr txBox="1"/>
          <p:nvPr/>
        </p:nvSpPr>
        <p:spPr>
          <a:xfrm>
            <a:off x="1018900" y="147017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Actual Test Data : </a:t>
            </a:r>
            <a:endParaRPr sz="1600" b="0" i="0" u="none" strike="noStrike" cap="none">
              <a:solidFill>
                <a:schemeClr val="dk2"/>
              </a:solidFill>
              <a:latin typeface="Nunito"/>
              <a:ea typeface="Nunito"/>
              <a:cs typeface="Nunito"/>
              <a:sym typeface="Nunito"/>
            </a:endParaRPr>
          </a:p>
        </p:txBody>
      </p:sp>
      <p:pic>
        <p:nvPicPr>
          <p:cNvPr id="1060" name="Google Shape;1060;p34"/>
          <p:cNvPicPr preferRelativeResize="0"/>
          <p:nvPr/>
        </p:nvPicPr>
        <p:blipFill rotWithShape="1">
          <a:blip r:embed="rId3">
            <a:alphaModFix/>
          </a:blip>
          <a:srcRect/>
          <a:stretch/>
        </p:blipFill>
        <p:spPr>
          <a:xfrm>
            <a:off x="1768938" y="1682450"/>
            <a:ext cx="5610225" cy="3076575"/>
          </a:xfrm>
          <a:prstGeom prst="rect">
            <a:avLst/>
          </a:prstGeom>
          <a:noFill/>
          <a:ln>
            <a:noFill/>
          </a:ln>
        </p:spPr>
      </p:pic>
      <p:sp>
        <p:nvSpPr>
          <p:cNvPr id="1061" name="Google Shape;1061;p34"/>
          <p:cNvSpPr txBox="1">
            <a:spLocks noGrp="1"/>
          </p:cNvSpPr>
          <p:nvPr>
            <p:ph type="title"/>
          </p:nvPr>
        </p:nvSpPr>
        <p:spPr>
          <a:xfrm>
            <a:off x="1541075" y="61850"/>
            <a:ext cx="6633900" cy="1490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endParaRPr>
              <a:latin typeface="Playfair Display"/>
              <a:ea typeface="Playfair Display"/>
              <a:cs typeface="Playfair Display"/>
              <a:sym typeface="Playfair Display"/>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RESULTS(VGG16)</a:t>
            </a:r>
            <a:endParaRPr>
              <a:latin typeface="Playfair Display"/>
              <a:ea typeface="Playfair Display"/>
              <a:cs typeface="Playfair Display"/>
              <a:sym typeface="Playfair Display"/>
            </a:endParaRPr>
          </a:p>
        </p:txBody>
      </p:sp>
      <p:pic>
        <p:nvPicPr>
          <p:cNvPr id="1067" name="Google Shape;1067;p35"/>
          <p:cNvPicPr preferRelativeResize="0"/>
          <p:nvPr/>
        </p:nvPicPr>
        <p:blipFill rotWithShape="1">
          <a:blip r:embed="rId3">
            <a:alphaModFix/>
          </a:blip>
          <a:srcRect/>
          <a:stretch/>
        </p:blipFill>
        <p:spPr>
          <a:xfrm>
            <a:off x="1682450" y="1689349"/>
            <a:ext cx="5638800" cy="3076575"/>
          </a:xfrm>
          <a:prstGeom prst="rect">
            <a:avLst/>
          </a:prstGeom>
          <a:noFill/>
          <a:ln>
            <a:noFill/>
          </a:ln>
        </p:spPr>
      </p:pic>
      <p:sp>
        <p:nvSpPr>
          <p:cNvPr id="1068" name="Google Shape;1068;p35"/>
          <p:cNvSpPr txBox="1"/>
          <p:nvPr/>
        </p:nvSpPr>
        <p:spPr>
          <a:xfrm>
            <a:off x="1301025" y="118802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Predicted Data : </a:t>
            </a:r>
            <a:endParaRPr sz="1600" b="0" i="0" u="none" strike="noStrike" cap="none">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36"/>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74" name="Google Shape;1074;p36"/>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Number of images which were classified as :</a:t>
            </a:r>
            <a:endParaRPr/>
          </a:p>
          <a:p>
            <a:pPr marL="914400" lvl="1" indent="-317500" algn="l" rtl="0">
              <a:lnSpc>
                <a:spcPct val="100000"/>
              </a:lnSpc>
              <a:spcBef>
                <a:spcPts val="0"/>
              </a:spcBef>
              <a:spcAft>
                <a:spcPts val="0"/>
              </a:spcAft>
              <a:buSzPts val="1400"/>
              <a:buChar char="○"/>
            </a:pPr>
            <a:r>
              <a:rPr lang="en"/>
              <a:t>predicted Autistic :  167</a:t>
            </a:r>
            <a:endParaRPr/>
          </a:p>
          <a:p>
            <a:pPr marL="914400" lvl="1" indent="-317500" algn="l" rtl="0">
              <a:lnSpc>
                <a:spcPct val="100000"/>
              </a:lnSpc>
              <a:spcBef>
                <a:spcPts val="0"/>
              </a:spcBef>
              <a:spcAft>
                <a:spcPts val="0"/>
              </a:spcAft>
              <a:buSzPts val="1400"/>
              <a:buChar char="○"/>
            </a:pPr>
            <a:r>
              <a:rPr lang="en"/>
              <a:t>predicted Non Autistic :  133</a:t>
            </a:r>
            <a:endParaRPr/>
          </a:p>
          <a:p>
            <a:pPr marL="914400" lvl="1" indent="-317500" algn="l" rtl="0">
              <a:lnSpc>
                <a:spcPct val="100000"/>
              </a:lnSpc>
              <a:spcBef>
                <a:spcPts val="0"/>
              </a:spcBef>
              <a:spcAft>
                <a:spcPts val="0"/>
              </a:spcAft>
              <a:buSzPts val="1400"/>
              <a:buChar char="○"/>
            </a:pPr>
            <a:r>
              <a:rPr lang="en"/>
              <a:t>Actual Autistic :  150</a:t>
            </a:r>
            <a:endParaRPr/>
          </a:p>
          <a:p>
            <a:pPr marL="914400" lvl="1" indent="-317500" algn="l" rtl="0">
              <a:lnSpc>
                <a:spcPct val="100000"/>
              </a:lnSpc>
              <a:spcBef>
                <a:spcPts val="0"/>
              </a:spcBef>
              <a:spcAft>
                <a:spcPts val="0"/>
              </a:spcAft>
              <a:buSzPts val="1400"/>
              <a:buChar char="○"/>
            </a:pPr>
            <a:r>
              <a:rPr lang="en"/>
              <a:t>Actual Non Autistic :  150</a:t>
            </a:r>
            <a:endParaRPr/>
          </a:p>
          <a:p>
            <a:pPr marL="457200" lvl="0" indent="-317500" algn="l" rtl="0">
              <a:lnSpc>
                <a:spcPct val="100000"/>
              </a:lnSpc>
              <a:spcBef>
                <a:spcPts val="0"/>
              </a:spcBef>
              <a:spcAft>
                <a:spcPts val="0"/>
              </a:spcAft>
              <a:buSzPts val="1400"/>
              <a:buChar char="●"/>
            </a:pPr>
            <a:r>
              <a:rPr lang="en"/>
              <a:t>Percentage of images classified as :</a:t>
            </a:r>
            <a:endParaRPr/>
          </a:p>
          <a:p>
            <a:pPr marL="914400" lvl="1" indent="-317500" algn="l" rtl="0">
              <a:lnSpc>
                <a:spcPct val="100000"/>
              </a:lnSpc>
              <a:spcBef>
                <a:spcPts val="0"/>
              </a:spcBef>
              <a:spcAft>
                <a:spcPts val="0"/>
              </a:spcAft>
              <a:buSzPts val="1400"/>
              <a:buChar char="○"/>
            </a:pPr>
            <a:r>
              <a:rPr lang="en"/>
              <a:t>Actual Non Autistic percentage in total test data:  50.0 %</a:t>
            </a:r>
            <a:endParaRPr/>
          </a:p>
          <a:p>
            <a:pPr marL="914400" lvl="1" indent="-317500" algn="l" rtl="0">
              <a:lnSpc>
                <a:spcPct val="100000"/>
              </a:lnSpc>
              <a:spcBef>
                <a:spcPts val="0"/>
              </a:spcBef>
              <a:spcAft>
                <a:spcPts val="0"/>
              </a:spcAft>
              <a:buSzPts val="1400"/>
              <a:buChar char="○"/>
            </a:pPr>
            <a:r>
              <a:rPr lang="en"/>
              <a:t>Predicted Non Autistic percentage in total test data:  44.3333333333336 %</a:t>
            </a:r>
            <a:endParaRPr/>
          </a:p>
          <a:p>
            <a:pPr marL="914400" lvl="1" indent="-317500" algn="l" rtl="0">
              <a:lnSpc>
                <a:spcPct val="100000"/>
              </a:lnSpc>
              <a:spcBef>
                <a:spcPts val="0"/>
              </a:spcBef>
              <a:spcAft>
                <a:spcPts val="0"/>
              </a:spcAft>
              <a:buSzPts val="1400"/>
              <a:buChar char="○"/>
            </a:pPr>
            <a:r>
              <a:rPr lang="en"/>
              <a:t>Actual Autistic percentage in total test data:  50.0 %</a:t>
            </a:r>
            <a:endParaRPr/>
          </a:p>
          <a:p>
            <a:pPr marL="914400" lvl="1" indent="-317500" algn="l" rtl="0">
              <a:lnSpc>
                <a:spcPct val="100000"/>
              </a:lnSpc>
              <a:spcBef>
                <a:spcPts val="0"/>
              </a:spcBef>
              <a:spcAft>
                <a:spcPts val="0"/>
              </a:spcAft>
              <a:buSzPts val="1400"/>
              <a:buChar char="○"/>
            </a:pPr>
            <a:r>
              <a:rPr lang="en"/>
              <a:t>Predicted Autistic percentage in total test data:  55.666666666666664 %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(VGG16)</a:t>
            </a:r>
            <a:endParaRPr>
              <a:latin typeface="Playfair Display"/>
              <a:ea typeface="Playfair Display"/>
              <a:cs typeface="Playfair Display"/>
              <a:sym typeface="Playfair Display"/>
            </a:endParaRPr>
          </a:p>
        </p:txBody>
      </p:sp>
      <p:sp>
        <p:nvSpPr>
          <p:cNvPr id="1080" name="Google Shape;1080;p37"/>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Confusion matrix was used for predicting accuracy &amp; other results:</a:t>
            </a:r>
            <a:endParaRPr/>
          </a:p>
          <a:p>
            <a:pPr marL="914400" lvl="1" indent="-317500" algn="l" rtl="0">
              <a:lnSpc>
                <a:spcPct val="100000"/>
              </a:lnSpc>
              <a:spcBef>
                <a:spcPts val="0"/>
              </a:spcBef>
              <a:spcAft>
                <a:spcPts val="0"/>
              </a:spcAft>
              <a:buSzPts val="1400"/>
              <a:buChar char="○"/>
            </a:pPr>
            <a:r>
              <a:rPr lang="en"/>
              <a:t>True positive :  135</a:t>
            </a:r>
            <a:endParaRPr/>
          </a:p>
          <a:p>
            <a:pPr marL="914400" lvl="1" indent="-317500" algn="l" rtl="0">
              <a:lnSpc>
                <a:spcPct val="100000"/>
              </a:lnSpc>
              <a:spcBef>
                <a:spcPts val="0"/>
              </a:spcBef>
              <a:spcAft>
                <a:spcPts val="0"/>
              </a:spcAft>
              <a:buSzPts val="1400"/>
              <a:buChar char="○"/>
            </a:pPr>
            <a:r>
              <a:rPr lang="en"/>
              <a:t>True Negative :  118</a:t>
            </a:r>
            <a:endParaRPr/>
          </a:p>
          <a:p>
            <a:pPr marL="914400" lvl="1" indent="-317500" algn="l" rtl="0">
              <a:lnSpc>
                <a:spcPct val="100000"/>
              </a:lnSpc>
              <a:spcBef>
                <a:spcPts val="0"/>
              </a:spcBef>
              <a:spcAft>
                <a:spcPts val="0"/>
              </a:spcAft>
              <a:buSzPts val="1400"/>
              <a:buChar char="○"/>
            </a:pPr>
            <a:r>
              <a:rPr lang="en"/>
              <a:t>false Positive :  15</a:t>
            </a:r>
            <a:endParaRPr/>
          </a:p>
          <a:p>
            <a:pPr marL="914400" lvl="1" indent="-317500" algn="l" rtl="0">
              <a:lnSpc>
                <a:spcPct val="100000"/>
              </a:lnSpc>
              <a:spcBef>
                <a:spcPts val="0"/>
              </a:spcBef>
              <a:spcAft>
                <a:spcPts val="0"/>
              </a:spcAft>
              <a:buSzPts val="1400"/>
              <a:buChar char="○"/>
            </a:pPr>
            <a:r>
              <a:rPr lang="en"/>
              <a:t>false Negative :  32</a:t>
            </a:r>
            <a:endParaRPr/>
          </a:p>
          <a:p>
            <a:pPr marL="457200" lvl="0" indent="-317500" algn="l" rtl="0">
              <a:lnSpc>
                <a:spcPct val="100000"/>
              </a:lnSpc>
              <a:spcBef>
                <a:spcPts val="0"/>
              </a:spcBef>
              <a:spcAft>
                <a:spcPts val="0"/>
              </a:spcAft>
              <a:buSzPts val="1400"/>
              <a:buChar char="●"/>
            </a:pPr>
            <a:r>
              <a:rPr lang="en"/>
              <a:t>Accuracy is:  84.33333333333334 %</a:t>
            </a:r>
            <a:endParaRPr/>
          </a:p>
          <a:p>
            <a:pPr marL="457200" lvl="0" indent="-317500" algn="l" rtl="0">
              <a:lnSpc>
                <a:spcPct val="100000"/>
              </a:lnSpc>
              <a:spcBef>
                <a:spcPts val="0"/>
              </a:spcBef>
              <a:spcAft>
                <a:spcPts val="0"/>
              </a:spcAft>
              <a:buSzPts val="1400"/>
              <a:buChar char="●"/>
            </a:pPr>
            <a:r>
              <a:rPr lang="en"/>
              <a:t>Precision is:  90.0 %</a:t>
            </a:r>
            <a:endParaRPr/>
          </a:p>
          <a:p>
            <a:pPr marL="457200" lvl="0" indent="-317500" algn="l" rtl="0">
              <a:lnSpc>
                <a:spcPct val="100000"/>
              </a:lnSpc>
              <a:spcBef>
                <a:spcPts val="0"/>
              </a:spcBef>
              <a:spcAft>
                <a:spcPts val="0"/>
              </a:spcAft>
              <a:buSzPts val="1400"/>
              <a:buChar char="●"/>
            </a:pPr>
            <a:r>
              <a:rPr lang="en"/>
              <a:t>Sensitivity is:  80.83832335329342 %</a:t>
            </a:r>
            <a:endParaRPr/>
          </a:p>
          <a:p>
            <a:pPr marL="457200" lvl="0" indent="-317500" algn="l" rtl="0">
              <a:lnSpc>
                <a:spcPct val="100000"/>
              </a:lnSpc>
              <a:spcBef>
                <a:spcPts val="0"/>
              </a:spcBef>
              <a:spcAft>
                <a:spcPts val="0"/>
              </a:spcAft>
              <a:buSzPts val="1400"/>
              <a:buChar char="●"/>
            </a:pPr>
            <a:r>
              <a:rPr lang="en"/>
              <a:t>Specificity is:  88.7218045112782 %</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3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RESULTS(VGG19)</a:t>
            </a:r>
            <a:endParaRPr>
              <a:latin typeface="Playfair Display"/>
              <a:ea typeface="Playfair Display"/>
              <a:cs typeface="Playfair Display"/>
              <a:sym typeface="Playfair Display"/>
            </a:endParaRPr>
          </a:p>
        </p:txBody>
      </p:sp>
      <p:sp>
        <p:nvSpPr>
          <p:cNvPr id="1086" name="Google Shape;1086;p38"/>
          <p:cNvSpPr txBox="1"/>
          <p:nvPr/>
        </p:nvSpPr>
        <p:spPr>
          <a:xfrm>
            <a:off x="1301025" y="1340425"/>
            <a:ext cx="36678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Graph of Predicted Data : </a:t>
            </a:r>
            <a:endParaRPr sz="1600" b="0" i="0" u="none" strike="noStrike" cap="none">
              <a:solidFill>
                <a:schemeClr val="dk2"/>
              </a:solidFill>
              <a:latin typeface="Nunito"/>
              <a:ea typeface="Nunito"/>
              <a:cs typeface="Nunito"/>
              <a:sym typeface="Nunito"/>
            </a:endParaRPr>
          </a:p>
        </p:txBody>
      </p:sp>
      <p:pic>
        <p:nvPicPr>
          <p:cNvPr id="1087" name="Google Shape;1087;p38"/>
          <p:cNvPicPr preferRelativeResize="0"/>
          <p:nvPr/>
        </p:nvPicPr>
        <p:blipFill rotWithShape="1">
          <a:blip r:embed="rId3">
            <a:alphaModFix/>
          </a:blip>
          <a:srcRect/>
          <a:stretch/>
        </p:blipFill>
        <p:spPr>
          <a:xfrm>
            <a:off x="1884300" y="1882024"/>
            <a:ext cx="5324874" cy="2897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39"/>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3" name="Google Shape;1093;p39"/>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Number of images which were classified as :</a:t>
            </a:r>
            <a:endParaRPr/>
          </a:p>
          <a:p>
            <a:pPr marL="914400" lvl="1" indent="-317500" algn="l" rtl="0">
              <a:lnSpc>
                <a:spcPct val="100000"/>
              </a:lnSpc>
              <a:spcBef>
                <a:spcPts val="0"/>
              </a:spcBef>
              <a:spcAft>
                <a:spcPts val="0"/>
              </a:spcAft>
              <a:buSzPts val="1400"/>
              <a:buChar char="○"/>
            </a:pPr>
            <a:r>
              <a:rPr lang="en"/>
              <a:t>predicted Autistic :  158</a:t>
            </a:r>
            <a:endParaRPr/>
          </a:p>
          <a:p>
            <a:pPr marL="914400" lvl="1" indent="-317500" algn="l" rtl="0">
              <a:lnSpc>
                <a:spcPct val="100000"/>
              </a:lnSpc>
              <a:spcBef>
                <a:spcPts val="0"/>
              </a:spcBef>
              <a:spcAft>
                <a:spcPts val="0"/>
              </a:spcAft>
              <a:buSzPts val="1400"/>
              <a:buChar char="○"/>
            </a:pPr>
            <a:r>
              <a:rPr lang="en"/>
              <a:t>predicted Non Autistic :  142</a:t>
            </a:r>
            <a:endParaRPr/>
          </a:p>
          <a:p>
            <a:pPr marL="914400" lvl="1" indent="-317500" algn="l" rtl="0">
              <a:lnSpc>
                <a:spcPct val="100000"/>
              </a:lnSpc>
              <a:spcBef>
                <a:spcPts val="0"/>
              </a:spcBef>
              <a:spcAft>
                <a:spcPts val="0"/>
              </a:spcAft>
              <a:buSzPts val="1400"/>
              <a:buChar char="○"/>
            </a:pPr>
            <a:r>
              <a:rPr lang="en"/>
              <a:t>Actual Autistic :  150</a:t>
            </a:r>
            <a:endParaRPr/>
          </a:p>
          <a:p>
            <a:pPr marL="914400" lvl="1" indent="-317500" algn="l" rtl="0">
              <a:lnSpc>
                <a:spcPct val="100000"/>
              </a:lnSpc>
              <a:spcBef>
                <a:spcPts val="0"/>
              </a:spcBef>
              <a:spcAft>
                <a:spcPts val="0"/>
              </a:spcAft>
              <a:buSzPts val="1400"/>
              <a:buChar char="○"/>
            </a:pPr>
            <a:r>
              <a:rPr lang="en"/>
              <a:t>Actual Non Autistic :  150</a:t>
            </a:r>
            <a:endParaRPr/>
          </a:p>
          <a:p>
            <a:pPr marL="457200" lvl="0" indent="-317500" algn="l" rtl="0">
              <a:lnSpc>
                <a:spcPct val="100000"/>
              </a:lnSpc>
              <a:spcBef>
                <a:spcPts val="0"/>
              </a:spcBef>
              <a:spcAft>
                <a:spcPts val="0"/>
              </a:spcAft>
              <a:buSzPts val="1400"/>
              <a:buChar char="●"/>
            </a:pPr>
            <a:r>
              <a:rPr lang="en"/>
              <a:t>Percentage of images classified as :</a:t>
            </a:r>
            <a:endParaRPr/>
          </a:p>
          <a:p>
            <a:pPr marL="914400" lvl="1" indent="-317500" algn="l" rtl="0">
              <a:lnSpc>
                <a:spcPct val="100000"/>
              </a:lnSpc>
              <a:spcBef>
                <a:spcPts val="0"/>
              </a:spcBef>
              <a:spcAft>
                <a:spcPts val="0"/>
              </a:spcAft>
              <a:buSzPts val="1400"/>
              <a:buChar char="○"/>
            </a:pPr>
            <a:r>
              <a:rPr lang="en"/>
              <a:t>Actual Non Autistic percentage in total test data:  50.0 %</a:t>
            </a:r>
            <a:endParaRPr/>
          </a:p>
          <a:p>
            <a:pPr marL="914400" lvl="1" indent="-317500" algn="l" rtl="0">
              <a:lnSpc>
                <a:spcPct val="100000"/>
              </a:lnSpc>
              <a:spcBef>
                <a:spcPts val="0"/>
              </a:spcBef>
              <a:spcAft>
                <a:spcPts val="0"/>
              </a:spcAft>
              <a:buSzPts val="1400"/>
              <a:buChar char="○"/>
            </a:pPr>
            <a:r>
              <a:rPr lang="en"/>
              <a:t>Predicted Non Autistic percentage in total test data:  47.3333333333336 %</a:t>
            </a:r>
            <a:endParaRPr/>
          </a:p>
          <a:p>
            <a:pPr marL="914400" lvl="1" indent="-317500" algn="l" rtl="0">
              <a:lnSpc>
                <a:spcPct val="100000"/>
              </a:lnSpc>
              <a:spcBef>
                <a:spcPts val="0"/>
              </a:spcBef>
              <a:spcAft>
                <a:spcPts val="0"/>
              </a:spcAft>
              <a:buSzPts val="1400"/>
              <a:buChar char="○"/>
            </a:pPr>
            <a:r>
              <a:rPr lang="en"/>
              <a:t>Actual Autistic percentage in total test data:  50.0 %</a:t>
            </a:r>
            <a:endParaRPr/>
          </a:p>
          <a:p>
            <a:pPr marL="914400" lvl="1" indent="-317500" algn="l" rtl="0">
              <a:lnSpc>
                <a:spcPct val="100000"/>
              </a:lnSpc>
              <a:spcBef>
                <a:spcPts val="0"/>
              </a:spcBef>
              <a:spcAft>
                <a:spcPts val="0"/>
              </a:spcAft>
              <a:buSzPts val="1400"/>
              <a:buChar char="○"/>
            </a:pPr>
            <a:r>
              <a:rPr lang="en"/>
              <a:t>Predicted Autistic percentage in total test data:  52.666666666666664 %</a:t>
            </a: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40"/>
          <p:cNvSpPr txBox="1">
            <a:spLocks noGrp="1"/>
          </p:cNvSpPr>
          <p:nvPr>
            <p:ph type="title"/>
          </p:nvPr>
        </p:nvSpPr>
        <p:spPr>
          <a:xfrm>
            <a:off x="1241850" y="230750"/>
            <a:ext cx="7036500" cy="14904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400"/>
              <a:buNone/>
            </a:pPr>
            <a:r>
              <a:rPr lang="en">
                <a:latin typeface="Playfair Display"/>
                <a:ea typeface="Playfair Display"/>
                <a:cs typeface="Playfair Display"/>
                <a:sym typeface="Playfair Display"/>
              </a:rPr>
              <a:t>FINAL RESULTS </a:t>
            </a:r>
            <a:r>
              <a:rPr lang="en">
                <a:solidFill>
                  <a:schemeClr val="dk1"/>
                </a:solidFill>
                <a:latin typeface="Playfair Display"/>
                <a:ea typeface="Playfair Display"/>
                <a:cs typeface="Playfair Display"/>
                <a:sym typeface="Playfair Display"/>
              </a:rPr>
              <a:t>(VGG19)</a:t>
            </a:r>
            <a:endParaRPr>
              <a:latin typeface="Playfair Display"/>
              <a:ea typeface="Playfair Display"/>
              <a:cs typeface="Playfair Display"/>
              <a:sym typeface="Playfair Display"/>
            </a:endParaRPr>
          </a:p>
        </p:txBody>
      </p:sp>
      <p:sp>
        <p:nvSpPr>
          <p:cNvPr id="1099" name="Google Shape;1099;p40"/>
          <p:cNvSpPr txBox="1">
            <a:spLocks noGrp="1"/>
          </p:cNvSpPr>
          <p:nvPr>
            <p:ph type="subTitle" idx="1"/>
          </p:nvPr>
        </p:nvSpPr>
        <p:spPr>
          <a:xfrm>
            <a:off x="823575" y="1775425"/>
            <a:ext cx="7943100" cy="30912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Confusion matrix was used for predicting accuracy &amp; other results:</a:t>
            </a:r>
            <a:endParaRPr/>
          </a:p>
          <a:p>
            <a:pPr marL="914400" lvl="1" indent="-317500" algn="l" rtl="0">
              <a:lnSpc>
                <a:spcPct val="100000"/>
              </a:lnSpc>
              <a:spcBef>
                <a:spcPts val="0"/>
              </a:spcBef>
              <a:spcAft>
                <a:spcPts val="0"/>
              </a:spcAft>
              <a:buSzPts val="1400"/>
              <a:buChar char="○"/>
            </a:pPr>
            <a:r>
              <a:rPr lang="en"/>
              <a:t>True positive :  130</a:t>
            </a:r>
            <a:endParaRPr/>
          </a:p>
          <a:p>
            <a:pPr marL="914400" lvl="1" indent="-317500" algn="l" rtl="0">
              <a:lnSpc>
                <a:spcPct val="100000"/>
              </a:lnSpc>
              <a:spcBef>
                <a:spcPts val="0"/>
              </a:spcBef>
              <a:spcAft>
                <a:spcPts val="0"/>
              </a:spcAft>
              <a:buSzPts val="1400"/>
              <a:buChar char="○"/>
            </a:pPr>
            <a:r>
              <a:rPr lang="en"/>
              <a:t>True Negative :  122</a:t>
            </a:r>
            <a:endParaRPr/>
          </a:p>
          <a:p>
            <a:pPr marL="914400" lvl="1" indent="-317500" algn="l" rtl="0">
              <a:lnSpc>
                <a:spcPct val="100000"/>
              </a:lnSpc>
              <a:spcBef>
                <a:spcPts val="0"/>
              </a:spcBef>
              <a:spcAft>
                <a:spcPts val="0"/>
              </a:spcAft>
              <a:buSzPts val="1400"/>
              <a:buChar char="○"/>
            </a:pPr>
            <a:r>
              <a:rPr lang="en"/>
              <a:t>false Positive :  20</a:t>
            </a:r>
            <a:endParaRPr/>
          </a:p>
          <a:p>
            <a:pPr marL="914400" lvl="1" indent="-317500" algn="l" rtl="0">
              <a:lnSpc>
                <a:spcPct val="100000"/>
              </a:lnSpc>
              <a:spcBef>
                <a:spcPts val="0"/>
              </a:spcBef>
              <a:spcAft>
                <a:spcPts val="0"/>
              </a:spcAft>
              <a:buSzPts val="1400"/>
              <a:buChar char="○"/>
            </a:pPr>
            <a:r>
              <a:rPr lang="en"/>
              <a:t>false Negative :  28</a:t>
            </a:r>
            <a:endParaRPr/>
          </a:p>
          <a:p>
            <a:pPr marL="457200" lvl="0" indent="-317500" algn="l" rtl="0">
              <a:lnSpc>
                <a:spcPct val="100000"/>
              </a:lnSpc>
              <a:spcBef>
                <a:spcPts val="0"/>
              </a:spcBef>
              <a:spcAft>
                <a:spcPts val="0"/>
              </a:spcAft>
              <a:buSzPts val="1400"/>
              <a:buChar char="●"/>
            </a:pPr>
            <a:r>
              <a:rPr lang="en"/>
              <a:t>Accuracy is:  84.0 %</a:t>
            </a:r>
            <a:endParaRPr/>
          </a:p>
          <a:p>
            <a:pPr marL="457200" lvl="0" indent="-317500" algn="l" rtl="0">
              <a:lnSpc>
                <a:spcPct val="100000"/>
              </a:lnSpc>
              <a:spcBef>
                <a:spcPts val="0"/>
              </a:spcBef>
              <a:spcAft>
                <a:spcPts val="0"/>
              </a:spcAft>
              <a:buSzPts val="1400"/>
              <a:buChar char="●"/>
            </a:pPr>
            <a:r>
              <a:rPr lang="en"/>
              <a:t>Precision is:  86.66666666666667 %</a:t>
            </a:r>
            <a:endParaRPr/>
          </a:p>
          <a:p>
            <a:pPr marL="457200" lvl="0" indent="-317500" algn="l" rtl="0">
              <a:lnSpc>
                <a:spcPct val="100000"/>
              </a:lnSpc>
              <a:spcBef>
                <a:spcPts val="0"/>
              </a:spcBef>
              <a:spcAft>
                <a:spcPts val="0"/>
              </a:spcAft>
              <a:buSzPts val="1400"/>
              <a:buChar char="●"/>
            </a:pPr>
            <a:r>
              <a:rPr lang="en"/>
              <a:t>Sensitivity is:  82.27848101265823 %</a:t>
            </a:r>
            <a:endParaRPr/>
          </a:p>
          <a:p>
            <a:pPr marL="457200" lvl="0" indent="-317500" algn="l" rtl="0">
              <a:lnSpc>
                <a:spcPct val="100000"/>
              </a:lnSpc>
              <a:spcBef>
                <a:spcPts val="0"/>
              </a:spcBef>
              <a:spcAft>
                <a:spcPts val="0"/>
              </a:spcAft>
              <a:buSzPts val="1400"/>
              <a:buChar char="●"/>
            </a:pPr>
            <a:r>
              <a:rPr lang="en"/>
              <a:t>Specificity is:  85.91549295774648 %</a:t>
            </a:r>
            <a:endParaRPr/>
          </a:p>
          <a:p>
            <a:pPr marL="457200" lvl="0" indent="0" algn="l" rtl="0">
              <a:lnSpc>
                <a:spcPct val="100000"/>
              </a:lnSpc>
              <a:spcBef>
                <a:spcPts val="0"/>
              </a:spcBef>
              <a:spcAft>
                <a:spcPts val="0"/>
              </a:spcAft>
              <a:buSzPts val="1600"/>
              <a:buNone/>
            </a:pPr>
            <a:endParaRPr/>
          </a:p>
          <a:p>
            <a:pPr marL="45720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a:p>
            <a:pPr marL="0" lvl="0" indent="0" algn="l" rtl="0">
              <a:lnSpc>
                <a:spcPct val="100000"/>
              </a:lnSpc>
              <a:spcBef>
                <a:spcPts val="0"/>
              </a:spcBef>
              <a:spcAft>
                <a:spcPts val="0"/>
              </a:spcAft>
              <a:buSzPts val="1600"/>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41"/>
          <p:cNvSpPr txBox="1">
            <a:spLocks noGrp="1"/>
          </p:cNvSpPr>
          <p:nvPr>
            <p:ph type="title"/>
          </p:nvPr>
        </p:nvSpPr>
        <p:spPr>
          <a:xfrm>
            <a:off x="796700" y="330000"/>
            <a:ext cx="7653900" cy="978300"/>
          </a:xfrm>
          <a:prstGeom prst="rect">
            <a:avLst/>
          </a:prstGeom>
          <a:noFill/>
          <a:ln>
            <a:noFill/>
          </a:ln>
        </p:spPr>
        <p:txBody>
          <a:bodyPr spcFirstLastPara="1" wrap="square" lIns="91425" tIns="91425" rIns="91425" bIns="91425" anchor="t" anchorCtr="0">
            <a:noAutofit/>
          </a:bodyPr>
          <a:lstStyle/>
          <a:p>
            <a:pPr marL="0" lvl="0" indent="0" algn="ctr" rtl="0">
              <a:lnSpc>
                <a:spcPct val="80000"/>
              </a:lnSpc>
              <a:spcBef>
                <a:spcPts val="0"/>
              </a:spcBef>
              <a:spcAft>
                <a:spcPts val="0"/>
              </a:spcAft>
              <a:buSzPts val="9000"/>
              <a:buNone/>
            </a:pPr>
            <a:r>
              <a:rPr lang="en" sz="4400">
                <a:latin typeface="Playfair Display"/>
                <a:ea typeface="Playfair Display"/>
                <a:cs typeface="Playfair Display"/>
                <a:sym typeface="Playfair Display"/>
              </a:rPr>
              <a:t>Results from Real Dataset</a:t>
            </a:r>
            <a:endParaRPr sz="4400">
              <a:latin typeface="Playfair Display"/>
              <a:ea typeface="Playfair Display"/>
              <a:cs typeface="Playfair Display"/>
              <a:sym typeface="Playfair Display"/>
            </a:endParaRPr>
          </a:p>
        </p:txBody>
      </p:sp>
      <p:sp>
        <p:nvSpPr>
          <p:cNvPr id="1105" name="Google Shape;1105;p41"/>
          <p:cNvSpPr txBox="1"/>
          <p:nvPr/>
        </p:nvSpPr>
        <p:spPr>
          <a:xfrm>
            <a:off x="936300" y="1308300"/>
            <a:ext cx="7271400" cy="3601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Here we took the images for the prediction and result calculation from a real dataset that is from the Internet and our own family members. THese images are in the “test2” folder in the Dataset folder.</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Dataset :                                                  Results :</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 </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2"/>
                </a:solidFill>
                <a:latin typeface="Nunito"/>
                <a:ea typeface="Nunito"/>
                <a:cs typeface="Nunito"/>
                <a:sym typeface="Nunito"/>
              </a:rPr>
              <a:t>Dataset Link : </a:t>
            </a:r>
            <a:r>
              <a:rPr lang="en" sz="1600" b="0" i="0" u="sng" strike="noStrike" cap="none">
                <a:solidFill>
                  <a:schemeClr val="hlink"/>
                </a:solidFill>
                <a:latin typeface="Nunito"/>
                <a:ea typeface="Nunito"/>
                <a:cs typeface="Nunito"/>
                <a:sym typeface="Nunito"/>
                <a:hlinkClick r:id="rId3"/>
              </a:rPr>
              <a:t>https://drive.google.com/drive/u/0/folders/1ubuJjj2Xubajey_d2vmp-hcpR2tWk926</a:t>
            </a:r>
            <a:endParaRPr sz="16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p:txBody>
      </p:sp>
      <p:pic>
        <p:nvPicPr>
          <p:cNvPr id="1106" name="Google Shape;1106;p41"/>
          <p:cNvPicPr preferRelativeResize="0"/>
          <p:nvPr/>
        </p:nvPicPr>
        <p:blipFill rotWithShape="1">
          <a:blip r:embed="rId4">
            <a:alphaModFix/>
          </a:blip>
          <a:srcRect/>
          <a:stretch/>
        </p:blipFill>
        <p:spPr>
          <a:xfrm>
            <a:off x="2124400" y="2341425"/>
            <a:ext cx="1981225" cy="820125"/>
          </a:xfrm>
          <a:prstGeom prst="rect">
            <a:avLst/>
          </a:prstGeom>
          <a:noFill/>
          <a:ln>
            <a:noFill/>
          </a:ln>
        </p:spPr>
      </p:pic>
      <p:pic>
        <p:nvPicPr>
          <p:cNvPr id="1107" name="Google Shape;1107;p41"/>
          <p:cNvPicPr preferRelativeResize="0"/>
          <p:nvPr/>
        </p:nvPicPr>
        <p:blipFill rotWithShape="1">
          <a:blip r:embed="rId5">
            <a:alphaModFix/>
          </a:blip>
          <a:srcRect/>
          <a:stretch/>
        </p:blipFill>
        <p:spPr>
          <a:xfrm>
            <a:off x="5580525" y="2341425"/>
            <a:ext cx="2238375" cy="154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cxnSp>
        <p:nvCxnSpPr>
          <p:cNvPr id="753" name="Google Shape;753;p4"/>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54" name="Google Shape;754;p4"/>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- 1 </a:t>
            </a:r>
            <a:r>
              <a:rPr lang="en" u="sng" baseline="30000">
                <a:solidFill>
                  <a:schemeClr val="hlink"/>
                </a:solidFill>
                <a:latin typeface="Playfair Display"/>
                <a:ea typeface="Playfair Display"/>
                <a:cs typeface="Playfair Display"/>
                <a:sym typeface="Playfair Display"/>
                <a:hlinkClick r:id="rId3"/>
              </a:rPr>
              <a:t>[1]</a:t>
            </a:r>
            <a:endParaRPr baseline="30000">
              <a:latin typeface="Playfair Display"/>
              <a:ea typeface="Playfair Display"/>
              <a:cs typeface="Playfair Display"/>
              <a:sym typeface="Playfair Display"/>
            </a:endParaRPr>
          </a:p>
        </p:txBody>
      </p:sp>
      <p:sp>
        <p:nvSpPr>
          <p:cNvPr id="755" name="Google Shape;755;p4"/>
          <p:cNvSpPr txBox="1">
            <a:spLocks noGrp="1"/>
          </p:cNvSpPr>
          <p:nvPr>
            <p:ph type="subTitle" idx="1"/>
          </p:nvPr>
        </p:nvSpPr>
        <p:spPr>
          <a:xfrm>
            <a:off x="1633025" y="1243725"/>
            <a:ext cx="5759100" cy="35661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The major reference has been taken from paper titled Visualization of Eye-Tracking Patterns in Autism Spectrum Disorder: Method and Dataset</a:t>
            </a:r>
            <a:endParaRPr/>
          </a:p>
          <a:p>
            <a:pPr marL="457200" lvl="0" indent="-317500" algn="just" rtl="0">
              <a:lnSpc>
                <a:spcPct val="100000"/>
              </a:lnSpc>
              <a:spcBef>
                <a:spcPts val="1000"/>
              </a:spcBef>
              <a:spcAft>
                <a:spcPts val="0"/>
              </a:spcAft>
              <a:buSzPts val="1400"/>
              <a:buChar char="●"/>
            </a:pPr>
            <a:r>
              <a:rPr lang="en"/>
              <a:t>Thirteenth International Conference on Digital Information Management (ICDIM) on 24-26 Sept. 2018</a:t>
            </a:r>
            <a:endParaRPr/>
          </a:p>
          <a:p>
            <a:pPr marL="457200" lvl="0" indent="-317500" algn="just" rtl="0">
              <a:lnSpc>
                <a:spcPct val="100000"/>
              </a:lnSpc>
              <a:spcBef>
                <a:spcPts val="1000"/>
              </a:spcBef>
              <a:spcAft>
                <a:spcPts val="0"/>
              </a:spcAft>
              <a:buSzPts val="1400"/>
              <a:buChar char="●"/>
            </a:pPr>
            <a:r>
              <a:rPr lang="en"/>
              <a:t>Conference Location: Berlin, Germany, Germany</a:t>
            </a:r>
            <a:endParaRPr/>
          </a:p>
          <a:p>
            <a:pPr marL="457200" lvl="0" indent="-317500" algn="just" rtl="0">
              <a:lnSpc>
                <a:spcPct val="100000"/>
              </a:lnSpc>
              <a:spcBef>
                <a:spcPts val="1000"/>
              </a:spcBef>
              <a:spcAft>
                <a:spcPts val="0"/>
              </a:spcAft>
              <a:buSzPts val="1400"/>
              <a:buChar char="●"/>
            </a:pPr>
            <a:r>
              <a:rPr lang="en"/>
              <a:t>Aim of this paper is to visualize the eye-tracking patterns of ASD-diagnosed individuals with particular focus on children at early stages of development.</a:t>
            </a:r>
            <a:endParaRPr/>
          </a:p>
          <a:p>
            <a:pPr marL="457200" lvl="0" indent="-317500" algn="just" rtl="0">
              <a:lnSpc>
                <a:spcPct val="100000"/>
              </a:lnSpc>
              <a:spcBef>
                <a:spcPts val="1000"/>
              </a:spcBef>
              <a:spcAft>
                <a:spcPts val="0"/>
              </a:spcAft>
              <a:buSzPts val="1400"/>
              <a:buChar char="●"/>
            </a:pPr>
            <a:r>
              <a:rPr lang="en"/>
              <a:t>The promising prediction accuracy achieved by a simple logistic regression model evidently demonstrated the validity and applicability of our methodology.</a:t>
            </a: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cxnSp>
        <p:nvCxnSpPr>
          <p:cNvPr id="1112" name="Google Shape;1112;p42"/>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1113" name="Google Shape;1113;p42"/>
          <p:cNvSpPr txBox="1">
            <a:spLocks noGrp="1"/>
          </p:cNvSpPr>
          <p:nvPr>
            <p:ph type="title"/>
          </p:nvPr>
        </p:nvSpPr>
        <p:spPr>
          <a:xfrm>
            <a:off x="1084000" y="418375"/>
            <a:ext cx="75198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Comparison with Base paper</a:t>
            </a:r>
            <a:endParaRPr>
              <a:latin typeface="Playfair Display"/>
              <a:ea typeface="Playfair Display"/>
              <a:cs typeface="Playfair Display"/>
              <a:sym typeface="Playfair Display"/>
            </a:endParaRPr>
          </a:p>
        </p:txBody>
      </p:sp>
      <p:sp>
        <p:nvSpPr>
          <p:cNvPr id="1114" name="Google Shape;1114;p42"/>
          <p:cNvSpPr txBox="1">
            <a:spLocks noGrp="1"/>
          </p:cNvSpPr>
          <p:nvPr>
            <p:ph type="subTitle" idx="1"/>
          </p:nvPr>
        </p:nvSpPr>
        <p:spPr>
          <a:xfrm>
            <a:off x="617400" y="1140700"/>
            <a:ext cx="7791300" cy="3202500"/>
          </a:xfrm>
          <a:prstGeom prst="rect">
            <a:avLst/>
          </a:prstGeom>
          <a:noFill/>
          <a:ln>
            <a:noFill/>
          </a:ln>
        </p:spPr>
        <p:txBody>
          <a:bodyPr spcFirstLastPara="1" wrap="square" lIns="91425" tIns="91425" rIns="91425" bIns="91425" anchor="t" anchorCtr="0">
            <a:noAutofit/>
          </a:bodyPr>
          <a:lstStyle/>
          <a:p>
            <a:pPr marL="457200" lvl="0" indent="0" algn="just" rtl="0">
              <a:lnSpc>
                <a:spcPct val="100000"/>
              </a:lnSpc>
              <a:spcBef>
                <a:spcPts val="0"/>
              </a:spcBef>
              <a:spcAft>
                <a:spcPts val="0"/>
              </a:spcAft>
              <a:buSzPts val="1500"/>
              <a:buNone/>
            </a:pPr>
            <a:r>
              <a:rPr lang="en" sz="1500"/>
              <a:t>Base paper has a dataset of 59 participants  labelled as ASD-Diagnosed and Non-ASD.</a:t>
            </a:r>
            <a:endParaRPr sz="1500"/>
          </a:p>
          <a:p>
            <a:pPr marL="457200" lvl="0" indent="0" algn="just" rtl="0">
              <a:lnSpc>
                <a:spcPct val="100000"/>
              </a:lnSpc>
              <a:spcBef>
                <a:spcPts val="1000"/>
              </a:spcBef>
              <a:spcAft>
                <a:spcPts val="0"/>
              </a:spcAft>
              <a:buSzPts val="1500"/>
              <a:buNone/>
            </a:pPr>
            <a:r>
              <a:rPr lang="en" sz="1500"/>
              <a:t> In this base paper , key idea in the methodology is to construct a visual representation of eye motion. They have transformed the eye-tracking records into visual patterns.It appears that the ASD- diagnosed participant had a tendency of looking at the bottom of the screen ,where the eye-tracking device was placed . The data transformation process was fully implemented using python. The visualizations were produced by the Matplotlib library .</a:t>
            </a:r>
            <a:endParaRPr sz="1500"/>
          </a:p>
          <a:p>
            <a:pPr marL="457200" lvl="0" indent="0" algn="just" rtl="0">
              <a:lnSpc>
                <a:spcPct val="100000"/>
              </a:lnSpc>
              <a:spcBef>
                <a:spcPts val="1000"/>
              </a:spcBef>
              <a:spcAft>
                <a:spcPts val="0"/>
              </a:spcAft>
              <a:buSzPts val="1500"/>
              <a:buNone/>
            </a:pPr>
            <a:r>
              <a:rPr lang="en" sz="1500"/>
              <a:t>We have a dataset of 1470 autistic facial images and 1470 non-autistic facial images . Out of those we are using  1269 images comprising both autistic and non-autistic for training purposes. We have used 149 images for testing the model. We have used VGG16 and VGG19 models of CNN (Convolutional Neural Network) methodology to train the model and test the model .Accuracy of this model is approx 84.33% and 84% respectively  and precision is about 84.6% and 86.3% .</a:t>
            </a:r>
            <a:endParaRPr sz="1500"/>
          </a:p>
          <a:p>
            <a:pPr marL="457200" lvl="0" indent="0" algn="just" rtl="0">
              <a:lnSpc>
                <a:spcPct val="100000"/>
              </a:lnSpc>
              <a:spcBef>
                <a:spcPts val="1000"/>
              </a:spcBef>
              <a:spcAft>
                <a:spcPts val="0"/>
              </a:spcAft>
              <a:buSzPts val="1500"/>
              <a:buNone/>
            </a:pPr>
            <a:endParaRPr sz="1500"/>
          </a:p>
          <a:p>
            <a:pPr marL="457200" lvl="0" indent="0" algn="just" rtl="0">
              <a:lnSpc>
                <a:spcPct val="100000"/>
              </a:lnSpc>
              <a:spcBef>
                <a:spcPts val="1000"/>
              </a:spcBef>
              <a:spcAft>
                <a:spcPts val="1000"/>
              </a:spcAft>
              <a:buSzPts val="1500"/>
              <a:buNone/>
            </a:pP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20" name="Google Shape;1120;p43"/>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Contribution</a:t>
            </a:r>
            <a:endParaRPr>
              <a:latin typeface="Playfair Display"/>
              <a:ea typeface="Playfair Display"/>
              <a:cs typeface="Playfair Display"/>
              <a:sym typeface="Playfair Display"/>
            </a:endParaRPr>
          </a:p>
        </p:txBody>
      </p:sp>
      <p:sp>
        <p:nvSpPr>
          <p:cNvPr id="1119" name="Google Shape;1119;p43"/>
          <p:cNvSpPr txBox="1">
            <a:spLocks noGrp="1"/>
          </p:cNvSpPr>
          <p:nvPr>
            <p:ph type="subTitle" idx="1"/>
          </p:nvPr>
        </p:nvSpPr>
        <p:spPr>
          <a:xfrm>
            <a:off x="1531925" y="1464225"/>
            <a:ext cx="6324600" cy="311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have used base code from ref no. 9 for training and fitting the model. Later we improved the accuracy from 77% to 84.3%, precision, specificity and sensitivity. By making significant changes like epoch number, batch size and various other factors, we have also improved training and testing as compared to base code.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Also, we have calculated various factors to judge the results in a better way such as calculating the true positive, true negative, false positive and false negative followed by the representation of confusion matrix, calculating the accuracy, precision, sensitivity and specificity of the prediction result in the submission.csv.</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We have also implemented the VGG19 model of CNN and compared the results of both the models.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44"/>
          <p:cNvSpPr txBox="1">
            <a:spLocks noGrp="1"/>
          </p:cNvSpPr>
          <p:nvPr>
            <p:ph type="title"/>
          </p:nvPr>
        </p:nvSpPr>
        <p:spPr>
          <a:xfrm>
            <a:off x="1146150" y="387875"/>
            <a:ext cx="68517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Answers to C2 Questions</a:t>
            </a:r>
            <a:endParaRPr>
              <a:latin typeface="Playfair Display"/>
              <a:ea typeface="Playfair Display"/>
              <a:cs typeface="Playfair Display"/>
              <a:sym typeface="Playfair Display"/>
            </a:endParaRPr>
          </a:p>
        </p:txBody>
      </p:sp>
      <p:sp>
        <p:nvSpPr>
          <p:cNvPr id="1126" name="Google Shape;1126;p44"/>
          <p:cNvSpPr txBox="1">
            <a:spLocks noGrp="1"/>
          </p:cNvSpPr>
          <p:nvPr>
            <p:ph type="subTitle" idx="1"/>
          </p:nvPr>
        </p:nvSpPr>
        <p:spPr>
          <a:xfrm>
            <a:off x="700350" y="1096025"/>
            <a:ext cx="8301300" cy="209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 sz="1400" b="1"/>
              <a:t>             Number of Parameters in CNN model : </a:t>
            </a:r>
            <a:endParaRPr sz="1400" b="1"/>
          </a:p>
          <a:p>
            <a:pPr marL="914400" lvl="0" indent="-311150" algn="l" rtl="0">
              <a:lnSpc>
                <a:spcPct val="115000"/>
              </a:lnSpc>
              <a:spcBef>
                <a:spcPts val="0"/>
              </a:spcBef>
              <a:spcAft>
                <a:spcPts val="0"/>
              </a:spcAft>
              <a:buClr>
                <a:schemeClr val="dk2"/>
              </a:buClr>
              <a:buSzPts val="1300"/>
              <a:buFont typeface="Nunito"/>
              <a:buChar char="○"/>
            </a:pPr>
            <a:r>
              <a:rPr lang="en" sz="1300"/>
              <a:t>Input layer: Zero as input layer has nothing to learn . It just provides the input image shape so there are  no learnable parameters here</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CONV layer : NUmber  ((m * n * d)+1)* k), added 1 because of the bias term for each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m: height of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n: width of filter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d: no of filter in prev layer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k: no of filter in present layer</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So, for example , for conv layer 1 in block 1:</a:t>
            </a:r>
            <a:endParaRPr sz="1300"/>
          </a:p>
          <a:p>
            <a:pPr marL="1828800" lvl="2" indent="-311150" algn="l" rtl="0">
              <a:lnSpc>
                <a:spcPct val="115000"/>
              </a:lnSpc>
              <a:spcBef>
                <a:spcPts val="0"/>
              </a:spcBef>
              <a:spcAft>
                <a:spcPts val="0"/>
              </a:spcAft>
              <a:buClr>
                <a:schemeClr val="dk2"/>
              </a:buClr>
              <a:buSzPts val="1300"/>
              <a:buFont typeface="Nunito"/>
              <a:buChar char="●"/>
            </a:pPr>
            <a:r>
              <a:rPr lang="en" sz="1300"/>
              <a:t>m=3 n=3 d=3 k=64 </a:t>
            </a:r>
            <a:endParaRPr sz="1300"/>
          </a:p>
          <a:p>
            <a:pPr marL="1828800" lvl="2" indent="-311150" algn="l" rtl="0">
              <a:lnSpc>
                <a:spcPct val="115000"/>
              </a:lnSpc>
              <a:spcBef>
                <a:spcPts val="0"/>
              </a:spcBef>
              <a:spcAft>
                <a:spcPts val="0"/>
              </a:spcAft>
              <a:buClr>
                <a:schemeClr val="dk2"/>
              </a:buClr>
              <a:buSzPts val="1300"/>
              <a:buFont typeface="Nunito"/>
              <a:buChar char="●"/>
            </a:pPr>
            <a:r>
              <a:rPr lang="en" sz="1300"/>
              <a:t>Hence, no of params = ((3*3*64)+1)*64 = 1792</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Max pooling layer : Zero because  there are no parameters we could learn in the   pooling layer. This layer is just used to reduce the image dimension size.</a:t>
            </a:r>
            <a:endParaRPr sz="1300"/>
          </a:p>
          <a:p>
            <a:pPr marL="914400" lvl="0" indent="-311150" algn="l" rtl="0">
              <a:lnSpc>
                <a:spcPct val="115000"/>
              </a:lnSpc>
              <a:spcBef>
                <a:spcPts val="0"/>
              </a:spcBef>
              <a:spcAft>
                <a:spcPts val="0"/>
              </a:spcAft>
              <a:buClr>
                <a:schemeClr val="dk2"/>
              </a:buClr>
              <a:buSzPts val="1300"/>
              <a:buFont typeface="Nunito"/>
              <a:buChar char="○"/>
            </a:pPr>
            <a:r>
              <a:rPr lang="en" sz="1300"/>
              <a:t>Fully connected layer : (( c * p)+1*c) , here 1*c is added as a bias term.</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c : current layer neurons</a:t>
            </a:r>
            <a:endParaRPr sz="1300"/>
          </a:p>
          <a:p>
            <a:pPr marL="1371600" lvl="1" indent="-311150" algn="l" rtl="0">
              <a:lnSpc>
                <a:spcPct val="115000"/>
              </a:lnSpc>
              <a:spcBef>
                <a:spcPts val="0"/>
              </a:spcBef>
              <a:spcAft>
                <a:spcPts val="0"/>
              </a:spcAft>
              <a:buClr>
                <a:schemeClr val="dk2"/>
              </a:buClr>
              <a:buSzPts val="1300"/>
              <a:buFont typeface="Nunito"/>
              <a:buChar char="■"/>
            </a:pPr>
            <a:r>
              <a:rPr lang="en" sz="1300"/>
              <a:t>p : previous layer neurons</a:t>
            </a:r>
            <a:endParaRPr sz="1300"/>
          </a:p>
          <a:p>
            <a:pPr marL="0" lvl="0" indent="0" algn="ctr" rtl="0">
              <a:lnSpc>
                <a:spcPct val="100000"/>
              </a:lnSpc>
              <a:spcBef>
                <a:spcPts val="0"/>
              </a:spcBef>
              <a:spcAft>
                <a:spcPts val="0"/>
              </a:spcAft>
              <a:buSzPts val="1400"/>
              <a:buNone/>
            </a:pP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45"/>
          <p:cNvSpPr txBox="1">
            <a:spLocks noGrp="1"/>
          </p:cNvSpPr>
          <p:nvPr>
            <p:ph type="title"/>
          </p:nvPr>
        </p:nvSpPr>
        <p:spPr>
          <a:xfrm>
            <a:off x="971551" y="454025"/>
            <a:ext cx="7200897" cy="9779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dirty="0">
                <a:latin typeface="Playfair Display"/>
                <a:ea typeface="Playfair Display"/>
                <a:cs typeface="Playfair Display"/>
                <a:sym typeface="Playfair Display"/>
              </a:rPr>
              <a:t>Conclusion</a:t>
            </a:r>
            <a:endParaRPr dirty="0">
              <a:latin typeface="Playfair Display"/>
              <a:ea typeface="Playfair Display"/>
              <a:cs typeface="Playfair Display"/>
              <a:sym typeface="Playfair Display"/>
            </a:endParaRPr>
          </a:p>
        </p:txBody>
      </p:sp>
      <p:sp>
        <p:nvSpPr>
          <p:cNvPr id="1132" name="Google Shape;1132;p45"/>
          <p:cNvSpPr txBox="1">
            <a:spLocks noGrp="1"/>
          </p:cNvSpPr>
          <p:nvPr>
            <p:ph type="subTitle" idx="4294967295"/>
          </p:nvPr>
        </p:nvSpPr>
        <p:spPr>
          <a:xfrm>
            <a:off x="797467" y="1253506"/>
            <a:ext cx="7893050" cy="352901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Nunito"/>
                <a:ea typeface="Nunito"/>
                <a:cs typeface="Nunito"/>
                <a:sym typeface="Nunito"/>
              </a:rPr>
              <a:t>I</a:t>
            </a:r>
            <a:r>
              <a:rPr lang="en" sz="1400" b="0" i="0" u="none" strike="noStrike" cap="none">
                <a:solidFill>
                  <a:schemeClr val="dk2"/>
                </a:solidFill>
                <a:latin typeface="Nunito"/>
                <a:ea typeface="Nunito"/>
                <a:cs typeface="Nunito"/>
                <a:sym typeface="Nunito"/>
              </a:rPr>
              <a:t>n this project, we proposed a CNN (Convolutional Neural Network) architecture to identify and classify  ASD patients. </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dk2"/>
                </a:solidFill>
                <a:latin typeface="Nunito"/>
                <a:ea typeface="Nunito"/>
                <a:cs typeface="Nunito"/>
                <a:sym typeface="Nunito"/>
              </a:rPr>
              <a:t> Our proposed CNN architecture is able to obtain higher classification performance with fewer parameters, which will reduce the training time. Therefore, our proposed model is less complex and faster as compared to other similar models. </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The result shows that the accuracy of our model using test data is by the VGG16 model is 84.33% and the VGG19 model is 84%  meaning that it outperformed the best accuracy obtained on this dataset so far and we get better accuracy in the VGG16 model. </a:t>
            </a: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But precision in the VGG16 model is 84% whereas in the VGG19 model is 86.6%, here VGG19 outperforms the VGG16 results in terms of precision. </a:t>
            </a:r>
            <a:endParaRPr sz="1400" b="0" i="0" u="none" strike="noStrike" cap="none">
              <a:solidFill>
                <a:schemeClr val="dk2"/>
              </a:solidFill>
              <a:latin typeface="Nunito"/>
              <a:ea typeface="Nunito"/>
              <a:cs typeface="Nunito"/>
              <a:sym typeface="Nunito"/>
            </a:endParaRPr>
          </a:p>
          <a:p>
            <a:pPr marL="457200" marR="0" lvl="0" indent="-317500" algn="l" rtl="0">
              <a:lnSpc>
                <a:spcPct val="100000"/>
              </a:lnSpc>
              <a:spcBef>
                <a:spcPts val="0"/>
              </a:spcBef>
              <a:spcAft>
                <a:spcPts val="0"/>
              </a:spcAft>
              <a:buClr>
                <a:schemeClr val="dk2"/>
              </a:buClr>
              <a:buSzPts val="1400"/>
              <a:buFont typeface="Nunito"/>
              <a:buChar char="●"/>
            </a:pPr>
            <a:r>
              <a:rPr lang="en" sz="1400" b="0" i="0" u="none" strike="noStrike" cap="none">
                <a:solidFill>
                  <a:schemeClr val="dk2"/>
                </a:solidFill>
                <a:latin typeface="Nunito"/>
                <a:ea typeface="Nunito"/>
                <a:cs typeface="Nunito"/>
                <a:sym typeface="Nunito"/>
              </a:rPr>
              <a:t>Our model Sensitivity and specificity is approximately 84.56 and 84.10% for the VGG16 model and, 82.27 % and 85.915% for the VGG19 model, so we can say that our project determines actual positive cases and negative cases (in case of Autistic and Non_Autistic predicate true) very efficiently.</a:t>
            </a: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Nunito"/>
              <a:ea typeface="Nunito"/>
              <a:cs typeface="Nunito"/>
              <a:sym typeface="Nuni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46"/>
          <p:cNvSpPr txBox="1">
            <a:spLocks noGrp="1"/>
          </p:cNvSpPr>
          <p:nvPr>
            <p:ph type="title"/>
          </p:nvPr>
        </p:nvSpPr>
        <p:spPr>
          <a:xfrm>
            <a:off x="847700" y="320699"/>
            <a:ext cx="699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38" name="Google Shape;1138;p46"/>
          <p:cNvSpPr txBox="1">
            <a:spLocks noGrp="1"/>
          </p:cNvSpPr>
          <p:nvPr>
            <p:ph type="subTitle" idx="1"/>
          </p:nvPr>
        </p:nvSpPr>
        <p:spPr>
          <a:xfrm>
            <a:off x="625725" y="1149825"/>
            <a:ext cx="7892700" cy="3792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[1.] Romuald Carette, Mahmoud Elbattah, Gilles Dequen, Jean-Luc Guérin,  Federica Cilia, “Visualization of Eye-Tracking Patterns in Autism Spectrum Disorder: Method and Dataset”, 2018 Thirteenth International Conference on Digital Information Management (ICDIM)</a:t>
            </a:r>
            <a:endParaRPr/>
          </a:p>
          <a:p>
            <a:pPr marL="0" lvl="0" indent="0" algn="l" rtl="0">
              <a:lnSpc>
                <a:spcPct val="100000"/>
              </a:lnSpc>
              <a:spcBef>
                <a:spcPts val="0"/>
              </a:spcBef>
              <a:spcAft>
                <a:spcPts val="0"/>
              </a:spcAft>
              <a:buSzPts val="1200"/>
              <a:buNone/>
            </a:pPr>
            <a:r>
              <a:rPr lang="en" u="sng">
                <a:solidFill>
                  <a:schemeClr val="hlink"/>
                </a:solidFill>
                <a:hlinkClick r:id="rId3"/>
              </a:rPr>
              <a:t>Visualization of Eye-Tracking Patterns in Autism Spectrum Disorder: Method and Dataset</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[2]M. Elbattah, R. Carette, G. Dequen, J. -L. Guérin and F. Cilia, "Learning Clusters in Autism Spectrum Disorder: Image-Based Clustering of Eye-Tracking Scanpaths with Deep Autoencoder," 2019 41st Annual International Conference of the IEEE Engineering in Medicine and Biology Society (EMBC).</a:t>
            </a:r>
            <a:endParaRPr/>
          </a:p>
          <a:p>
            <a:pPr marL="0" lvl="0" indent="0" algn="l" rtl="0">
              <a:lnSpc>
                <a:spcPct val="100000"/>
              </a:lnSpc>
              <a:spcBef>
                <a:spcPts val="0"/>
              </a:spcBef>
              <a:spcAft>
                <a:spcPts val="0"/>
              </a:spcAft>
              <a:buSzPts val="1200"/>
              <a:buNone/>
            </a:pPr>
            <a:r>
              <a:rPr lang="en" u="sng">
                <a:solidFill>
                  <a:schemeClr val="hlink"/>
                </a:solidFill>
                <a:hlinkClick r:id="rId4"/>
              </a:rPr>
              <a:t>Learning Clusters in Autism Spectrum Disorder: Image-Based Clustering of Eye-Tracking Scanpaths with Deep Autoencoder</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[3.] Romuald Carette, Mahmoud Elbattah, Federica Cilia, Gilles Dequen, ”Predicting Autism Spectrum Disorder Using Machine Learning and Eye-Tracking”, 12th International Conference on Health Informatics At: Prague, Czech Republic</a:t>
            </a:r>
            <a:endParaRPr/>
          </a:p>
          <a:p>
            <a:pPr marL="0" lvl="0" indent="0" algn="l" rtl="0">
              <a:lnSpc>
                <a:spcPct val="100000"/>
              </a:lnSpc>
              <a:spcBef>
                <a:spcPts val="0"/>
              </a:spcBef>
              <a:spcAft>
                <a:spcPts val="0"/>
              </a:spcAft>
              <a:buSzPts val="1200"/>
              <a:buNone/>
            </a:pPr>
            <a:r>
              <a:rPr lang="en" u="sng">
                <a:solidFill>
                  <a:schemeClr val="hlink"/>
                </a:solidFill>
                <a:hlinkClick r:id="rId5"/>
              </a:rPr>
              <a:t>Learning to Predict Autism Spectrum Disorder based on the Visual Patterns of Eye-tracking Scanpaths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[4] Lonnie Zwaigenbaum, Jessica A Brian, Angie Ip, Early detection for autism spectrum disorder in young children, Paediatrics &amp; Child Health, Volume 24, Issue 7, November 2019, Pages 424–432,</a:t>
            </a:r>
            <a:endParaRPr/>
          </a:p>
          <a:p>
            <a:pPr marL="0" lvl="0" indent="0" algn="l" rtl="0">
              <a:lnSpc>
                <a:spcPct val="100000"/>
              </a:lnSpc>
              <a:spcBef>
                <a:spcPts val="0"/>
              </a:spcBef>
              <a:spcAft>
                <a:spcPts val="0"/>
              </a:spcAft>
              <a:buSzPts val="1200"/>
              <a:buNone/>
            </a:pPr>
            <a:r>
              <a:rPr lang="en"/>
              <a:t> </a:t>
            </a:r>
            <a:r>
              <a:rPr lang="en" u="sng">
                <a:solidFill>
                  <a:schemeClr val="hlink"/>
                </a:solidFill>
                <a:hlinkClick r:id="rId6"/>
              </a:rPr>
              <a:t>Early detection for autism spectrum disorder in young children</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7"/>
          <p:cNvSpPr txBox="1">
            <a:spLocks noGrp="1"/>
          </p:cNvSpPr>
          <p:nvPr>
            <p:ph type="title"/>
          </p:nvPr>
        </p:nvSpPr>
        <p:spPr>
          <a:xfrm>
            <a:off x="847700" y="320699"/>
            <a:ext cx="699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References </a:t>
            </a:r>
            <a:endParaRPr>
              <a:latin typeface="Playfair Display"/>
              <a:ea typeface="Playfair Display"/>
              <a:cs typeface="Playfair Display"/>
              <a:sym typeface="Playfair Display"/>
            </a:endParaRPr>
          </a:p>
        </p:txBody>
      </p:sp>
      <p:sp>
        <p:nvSpPr>
          <p:cNvPr id="1144" name="Google Shape;1144;p47"/>
          <p:cNvSpPr txBox="1">
            <a:spLocks noGrp="1"/>
          </p:cNvSpPr>
          <p:nvPr>
            <p:ph type="subTitle" idx="1"/>
          </p:nvPr>
        </p:nvSpPr>
        <p:spPr>
          <a:xfrm>
            <a:off x="625725" y="1149825"/>
            <a:ext cx="7892700" cy="376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
              <a:t>[5.] Sashi Thapaliya, Sampath Jayarathna, Mark Jaime, ”Evaluating the EEG and Eye Movements for Autism Spectrum Disorder” ,  2018 IEEE International Conference on Big Data (Big Data)</a:t>
            </a:r>
            <a:endParaRPr/>
          </a:p>
          <a:p>
            <a:pPr marL="0" lvl="0" indent="0" algn="l" rtl="0">
              <a:lnSpc>
                <a:spcPct val="100000"/>
              </a:lnSpc>
              <a:spcBef>
                <a:spcPts val="0"/>
              </a:spcBef>
              <a:spcAft>
                <a:spcPts val="0"/>
              </a:spcAft>
              <a:buSzPts val="1200"/>
              <a:buNone/>
            </a:pPr>
            <a:r>
              <a:rPr lang="en" u="sng">
                <a:solidFill>
                  <a:schemeClr val="hlink"/>
                </a:solidFill>
                <a:hlinkClick r:id="rId3"/>
              </a:rPr>
              <a:t>Evaluating the EEG and Eye Movements for Autism Spectrum Disorder - IEEE Conference Publication</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[6.] Tanu and D. Kakkar, "Automatic Detection of Autism Spectrum Disorder by Tracing the Disorder Co-morbidities," 2019 9th Annual Information Technology, Electromechanical Engineering and Microelectronics Conference (IEMECON)</a:t>
            </a:r>
            <a:endParaRPr/>
          </a:p>
          <a:p>
            <a:pPr marL="0" lvl="0" indent="0" algn="l" rtl="0">
              <a:lnSpc>
                <a:spcPct val="100000"/>
              </a:lnSpc>
              <a:spcBef>
                <a:spcPts val="0"/>
              </a:spcBef>
              <a:spcAft>
                <a:spcPts val="0"/>
              </a:spcAft>
              <a:buSzPts val="1200"/>
              <a:buNone/>
            </a:pPr>
            <a:r>
              <a:rPr lang="en" u="sng">
                <a:solidFill>
                  <a:schemeClr val="hlink"/>
                </a:solidFill>
                <a:hlinkClick r:id="rId4"/>
              </a:rPr>
              <a:t>Automatic Detection of Autism Spectrum Disorder by Tracing the Disorder Co-morbidities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[7.] Zeyad Abdulhameed Taha Ahmed, Mukti E. Jadhav, “A Review of Early Detection of Autism Based on Eye-Tracking and Sensing Technology” ,  2020 International Conference on Inventive Computation Technologies (ICICT)</a:t>
            </a:r>
            <a:endParaRPr/>
          </a:p>
          <a:p>
            <a:pPr marL="0" lvl="0" indent="0" algn="l" rtl="0">
              <a:lnSpc>
                <a:spcPct val="100000"/>
              </a:lnSpc>
              <a:spcBef>
                <a:spcPts val="0"/>
              </a:spcBef>
              <a:spcAft>
                <a:spcPts val="0"/>
              </a:spcAft>
              <a:buSzPts val="1200"/>
              <a:buNone/>
            </a:pPr>
            <a:r>
              <a:rPr lang="en" u="sng">
                <a:solidFill>
                  <a:schemeClr val="hlink"/>
                </a:solidFill>
                <a:hlinkClick r:id="rId5"/>
              </a:rPr>
              <a:t>A Review of Early Detection of Autism Based on Eye-Tracking and Sensing Technology</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[8.] Chongruo Wu, Sidrah Liaqat, Sen-ching Cheung, Chen-Nee Chuah, Sally Ozonoff, “Predicting Autism Diagnosis using Image with Fixations and Synthetic Saccade Patterns”,  2019 IEEE International Conference on Multimedia &amp; Expo Workshops (ICMEW)</a:t>
            </a:r>
            <a:endParaRPr/>
          </a:p>
          <a:p>
            <a:pPr marL="0" lvl="0" indent="0" algn="l" rtl="0">
              <a:lnSpc>
                <a:spcPct val="100000"/>
              </a:lnSpc>
              <a:spcBef>
                <a:spcPts val="0"/>
              </a:spcBef>
              <a:spcAft>
                <a:spcPts val="0"/>
              </a:spcAft>
              <a:buSzPts val="1200"/>
              <a:buNone/>
            </a:pPr>
            <a:r>
              <a:rPr lang="en" u="sng">
                <a:solidFill>
                  <a:schemeClr val="hlink"/>
                </a:solidFill>
                <a:hlinkClick r:id="rId6"/>
              </a:rPr>
              <a:t> Predicting Autism Diagnosis using Image with Fixations and Synthetic Saccade Patterns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
              <a:t>[9].Cihan Senol, Student at Gaziosmanpasa University, Kielce, Świętokrzyskie, Poland</a:t>
            </a:r>
            <a:endParaRPr/>
          </a:p>
          <a:p>
            <a:pPr marL="0" lvl="0" indent="0" algn="l" rtl="0">
              <a:lnSpc>
                <a:spcPct val="100000"/>
              </a:lnSpc>
              <a:spcBef>
                <a:spcPts val="0"/>
              </a:spcBef>
              <a:spcAft>
                <a:spcPts val="0"/>
              </a:spcAft>
              <a:buSzPts val="1200"/>
              <a:buNone/>
            </a:pPr>
            <a:r>
              <a:rPr lang="en" u="sng">
                <a:solidFill>
                  <a:schemeClr val="hlink"/>
                </a:solidFill>
                <a:hlinkClick r:id="rId7"/>
              </a:rPr>
              <a:t>https://www.kaggle.com/cihan063/autism-cnn-vgg16</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48"/>
          <p:cNvSpPr txBox="1">
            <a:spLocks noGrp="1"/>
          </p:cNvSpPr>
          <p:nvPr>
            <p:ph type="title"/>
          </p:nvPr>
        </p:nvSpPr>
        <p:spPr>
          <a:xfrm>
            <a:off x="888550" y="2082600"/>
            <a:ext cx="7378500" cy="9783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9000"/>
              <a:buNone/>
            </a:pPr>
            <a:r>
              <a:rPr lang="en" sz="6400">
                <a:latin typeface="Playfair Display"/>
                <a:ea typeface="Playfair Display"/>
                <a:cs typeface="Playfair Display"/>
                <a:sym typeface="Playfair Display"/>
              </a:rPr>
              <a:t>Thank you !!!</a:t>
            </a:r>
            <a:endParaRPr sz="6400">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cxnSp>
        <p:nvCxnSpPr>
          <p:cNvPr id="760" name="Google Shape;760;p5"/>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61" name="Google Shape;761;p5"/>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- 2 </a:t>
            </a:r>
            <a:r>
              <a:rPr lang="en" u="sng" baseline="30000">
                <a:solidFill>
                  <a:schemeClr val="hlink"/>
                </a:solidFill>
                <a:latin typeface="Playfair Display"/>
                <a:ea typeface="Playfair Display"/>
                <a:cs typeface="Playfair Display"/>
                <a:sym typeface="Playfair Display"/>
                <a:hlinkClick r:id="rId3"/>
              </a:rPr>
              <a:t>[2]</a:t>
            </a:r>
            <a:endParaRPr baseline="30000">
              <a:latin typeface="Playfair Display"/>
              <a:ea typeface="Playfair Display"/>
              <a:cs typeface="Playfair Display"/>
              <a:sym typeface="Playfair Display"/>
            </a:endParaRPr>
          </a:p>
        </p:txBody>
      </p:sp>
      <p:sp>
        <p:nvSpPr>
          <p:cNvPr id="762" name="Google Shape;762;p5"/>
          <p:cNvSpPr txBox="1">
            <a:spLocks noGrp="1"/>
          </p:cNvSpPr>
          <p:nvPr>
            <p:ph type="subTitle" idx="1"/>
          </p:nvPr>
        </p:nvSpPr>
        <p:spPr>
          <a:xfrm>
            <a:off x="1633025" y="1212100"/>
            <a:ext cx="5759100" cy="38262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chemeClr val="dk2"/>
              </a:buClr>
              <a:buSzPts val="1600"/>
              <a:buChar char="●"/>
            </a:pPr>
            <a:r>
              <a:rPr lang="en"/>
              <a:t>Paper Title : Learning Clusters in Autism Spectrum Disorder: Image-Based Clustering of Eye-Tracking Scanpaths with Deep Autoencoder</a:t>
            </a:r>
            <a:endParaRPr/>
          </a:p>
          <a:p>
            <a:pPr marL="457200" lvl="0" indent="-330200" algn="just" rtl="0">
              <a:lnSpc>
                <a:spcPct val="100000"/>
              </a:lnSpc>
              <a:spcBef>
                <a:spcPts val="1000"/>
              </a:spcBef>
              <a:spcAft>
                <a:spcPts val="0"/>
              </a:spcAft>
              <a:buClr>
                <a:schemeClr val="dk2"/>
              </a:buClr>
              <a:buSzPts val="1600"/>
              <a:buFont typeface="Nunito"/>
              <a:buChar char="●"/>
            </a:pPr>
            <a:r>
              <a:rPr lang="en"/>
              <a:t>41st Annual International Conference of the IEEE Engineering in Medicine and Biology Society (EMBC).) held on 23-27 July 2019 at Berlin , Germany.</a:t>
            </a:r>
            <a:endParaRPr/>
          </a:p>
          <a:p>
            <a:pPr marL="457200" lvl="0" indent="-330200" algn="just" rtl="0">
              <a:lnSpc>
                <a:spcPct val="100000"/>
              </a:lnSpc>
              <a:spcBef>
                <a:spcPts val="1000"/>
              </a:spcBef>
              <a:spcAft>
                <a:spcPts val="0"/>
              </a:spcAft>
              <a:buClr>
                <a:schemeClr val="dk2"/>
              </a:buClr>
              <a:buSzPts val="1600"/>
              <a:buFont typeface="Nunito"/>
              <a:buChar char="●"/>
            </a:pPr>
            <a:r>
              <a:rPr lang="en"/>
              <a:t>Aim of this conference was to apply unsupervised machine learning to discover clusters in Autism Spectrum Disorder (ASD).</a:t>
            </a:r>
            <a:endParaRPr/>
          </a:p>
          <a:p>
            <a:pPr marL="457200" lvl="0" indent="-330200" algn="just" rtl="0">
              <a:lnSpc>
                <a:spcPct val="100000"/>
              </a:lnSpc>
              <a:spcBef>
                <a:spcPts val="0"/>
              </a:spcBef>
              <a:spcAft>
                <a:spcPts val="0"/>
              </a:spcAft>
              <a:buClr>
                <a:schemeClr val="dk2"/>
              </a:buClr>
              <a:buSzPts val="1600"/>
              <a:buFont typeface="Nunito"/>
              <a:buChar char="●"/>
            </a:pPr>
            <a:r>
              <a:rPr lang="en"/>
              <a:t>Its results provided a set of implications to be considered. First, the clustering experiments empirically confirmed that eye-tracking scanpaths could be grouped into coherent clusters, which largely resembled the original grouping of samples (i.e. ASD or non-ASD).</a:t>
            </a:r>
            <a:endParaRPr/>
          </a:p>
          <a:p>
            <a:pPr marL="457200" lvl="0" indent="0" algn="just" rtl="0">
              <a:lnSpc>
                <a:spcPct val="100000"/>
              </a:lnSpc>
              <a:spcBef>
                <a:spcPts val="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cxnSp>
        <p:nvCxnSpPr>
          <p:cNvPr id="767" name="Google Shape;767;p6"/>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68" name="Google Shape;768;p6"/>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- 3 </a:t>
            </a:r>
            <a:r>
              <a:rPr lang="en" u="sng" baseline="30000">
                <a:solidFill>
                  <a:schemeClr val="hlink"/>
                </a:solidFill>
                <a:latin typeface="Playfair Display"/>
                <a:ea typeface="Playfair Display"/>
                <a:cs typeface="Playfair Display"/>
                <a:sym typeface="Playfair Display"/>
                <a:hlinkClick r:id="rId3"/>
              </a:rPr>
              <a:t>[3]</a:t>
            </a:r>
            <a:endParaRPr baseline="30000">
              <a:latin typeface="Playfair Display"/>
              <a:ea typeface="Playfair Display"/>
              <a:cs typeface="Playfair Display"/>
              <a:sym typeface="Playfair Display"/>
            </a:endParaRPr>
          </a:p>
        </p:txBody>
      </p:sp>
      <p:sp>
        <p:nvSpPr>
          <p:cNvPr id="769" name="Google Shape;769;p6"/>
          <p:cNvSpPr txBox="1">
            <a:spLocks noGrp="1"/>
          </p:cNvSpPr>
          <p:nvPr>
            <p:ph type="subTitle" idx="1"/>
          </p:nvPr>
        </p:nvSpPr>
        <p:spPr>
          <a:xfrm>
            <a:off x="1633025" y="1212100"/>
            <a:ext cx="5759100" cy="3843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Paper Title : Learning to Predict Autism Spectrum Disorder based on the Visual Patterns of Eye-tracking Scanpaths.</a:t>
            </a:r>
            <a:endParaRPr/>
          </a:p>
          <a:p>
            <a:pPr marL="457200" lvl="0" indent="-317500" algn="just" rtl="0">
              <a:lnSpc>
                <a:spcPct val="100000"/>
              </a:lnSpc>
              <a:spcBef>
                <a:spcPts val="1000"/>
              </a:spcBef>
              <a:spcAft>
                <a:spcPts val="0"/>
              </a:spcAft>
              <a:buSzPts val="1400"/>
              <a:buChar char="●"/>
            </a:pPr>
            <a:r>
              <a:rPr lang="en"/>
              <a:t>Conference :12th International Conference on Health Informatics held on February 2019</a:t>
            </a:r>
            <a:endParaRPr/>
          </a:p>
          <a:p>
            <a:pPr marL="457200" lvl="0" indent="-317500" algn="just" rtl="0">
              <a:lnSpc>
                <a:spcPct val="100000"/>
              </a:lnSpc>
              <a:spcBef>
                <a:spcPts val="1000"/>
              </a:spcBef>
              <a:spcAft>
                <a:spcPts val="0"/>
              </a:spcAft>
              <a:buSzPts val="1400"/>
              <a:buChar char="●"/>
            </a:pPr>
            <a:r>
              <a:rPr lang="en"/>
              <a:t>Conference Location: Prague, Czech Republic</a:t>
            </a:r>
            <a:endParaRPr/>
          </a:p>
          <a:p>
            <a:pPr marL="457200" lvl="0" indent="-317500" algn="just" rtl="0">
              <a:lnSpc>
                <a:spcPct val="100000"/>
              </a:lnSpc>
              <a:spcBef>
                <a:spcPts val="1000"/>
              </a:spcBef>
              <a:spcAft>
                <a:spcPts val="0"/>
              </a:spcAft>
              <a:buSzPts val="1400"/>
              <a:buChar char="●"/>
            </a:pPr>
            <a:r>
              <a:rPr lang="en"/>
              <a:t>This paper presents an approach to help with the ASD diagnosis with a particular focus on children at early stages of development. </a:t>
            </a:r>
            <a:endParaRPr/>
          </a:p>
          <a:p>
            <a:pPr marL="457200" lvl="0" indent="-317500" algn="just" rtl="0">
              <a:lnSpc>
                <a:spcPct val="100000"/>
              </a:lnSpc>
              <a:spcBef>
                <a:spcPts val="1000"/>
              </a:spcBef>
              <a:spcAft>
                <a:spcPts val="0"/>
              </a:spcAft>
              <a:buSzPts val="1400"/>
              <a:buChar char="●"/>
            </a:pPr>
            <a:r>
              <a:rPr lang="en"/>
              <a:t>This paper use the methodology transform eye-tracking scanpaths into a visual representation, and hence the diagnosis can be approached as an image classification task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cxnSp>
        <p:nvCxnSpPr>
          <p:cNvPr id="774" name="Google Shape;774;p7"/>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75" name="Google Shape;775;p7"/>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- 4 </a:t>
            </a:r>
            <a:r>
              <a:rPr lang="en" u="sng" baseline="30000">
                <a:solidFill>
                  <a:schemeClr val="hlink"/>
                </a:solidFill>
                <a:latin typeface="Playfair Display"/>
                <a:ea typeface="Playfair Display"/>
                <a:cs typeface="Playfair Display"/>
                <a:sym typeface="Playfair Display"/>
                <a:hlinkClick r:id="rId3"/>
              </a:rPr>
              <a:t>[4]</a:t>
            </a:r>
            <a:endParaRPr baseline="30000">
              <a:latin typeface="Playfair Display"/>
              <a:ea typeface="Playfair Display"/>
              <a:cs typeface="Playfair Display"/>
              <a:sym typeface="Playfair Display"/>
            </a:endParaRPr>
          </a:p>
        </p:txBody>
      </p:sp>
      <p:sp>
        <p:nvSpPr>
          <p:cNvPr id="776" name="Google Shape;776;p7"/>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Clr>
                <a:schemeClr val="dk2"/>
              </a:buClr>
              <a:buSzPts val="1600"/>
              <a:buFont typeface="Nunito"/>
              <a:buChar char="●"/>
            </a:pPr>
            <a:r>
              <a:rPr lang="en"/>
              <a:t>The reference has been taken from paper titled Early detection for autism spectrum disorder in young children.</a:t>
            </a:r>
            <a:endParaRPr/>
          </a:p>
          <a:p>
            <a:pPr marL="457200" lvl="0" indent="-330200" algn="just" rtl="0">
              <a:lnSpc>
                <a:spcPct val="100000"/>
              </a:lnSpc>
              <a:spcBef>
                <a:spcPts val="1000"/>
              </a:spcBef>
              <a:spcAft>
                <a:spcPts val="0"/>
              </a:spcAft>
              <a:buClr>
                <a:schemeClr val="dk2"/>
              </a:buClr>
              <a:buSzPts val="1600"/>
              <a:buFont typeface="Nunito"/>
              <a:buChar char="●"/>
            </a:pPr>
            <a:r>
              <a:rPr lang="en"/>
              <a:t>Article : Paediatrics &amp; Child Health, Volume 24, Canada, Issue 7, November 2019, Pages 424–432</a:t>
            </a:r>
            <a:endParaRPr/>
          </a:p>
          <a:p>
            <a:pPr marL="457200" lvl="0" indent="-330200" algn="just" rtl="0">
              <a:lnSpc>
                <a:spcPct val="100000"/>
              </a:lnSpc>
              <a:spcBef>
                <a:spcPts val="1000"/>
              </a:spcBef>
              <a:spcAft>
                <a:spcPts val="0"/>
              </a:spcAft>
              <a:buClr>
                <a:schemeClr val="dk2"/>
              </a:buClr>
              <a:buSzPts val="1600"/>
              <a:buFont typeface="Nunito"/>
              <a:buChar char="●"/>
            </a:pPr>
            <a:r>
              <a:rPr lang="en"/>
              <a:t>Date of Conference :24 Oct 2019</a:t>
            </a:r>
            <a:endParaRPr/>
          </a:p>
          <a:p>
            <a:pPr marL="457200" lvl="0" indent="-330200" algn="just" rtl="0">
              <a:lnSpc>
                <a:spcPct val="100000"/>
              </a:lnSpc>
              <a:spcBef>
                <a:spcPts val="1000"/>
              </a:spcBef>
              <a:spcAft>
                <a:spcPts val="0"/>
              </a:spcAft>
              <a:buClr>
                <a:schemeClr val="dk2"/>
              </a:buClr>
              <a:buSzPts val="1600"/>
              <a:buFont typeface="Nunito"/>
              <a:buChar char="●"/>
            </a:pPr>
            <a:r>
              <a:rPr lang="en"/>
              <a:t>This paper statement provides clear, comprehensive, evidence-informed re-commendation and tools to help community paediatricians and other primary care providers . </a:t>
            </a:r>
            <a:endParaRPr/>
          </a:p>
          <a:p>
            <a:pPr marL="457200" lvl="0" indent="-330200" algn="just" rtl="0">
              <a:lnSpc>
                <a:spcPct val="100000"/>
              </a:lnSpc>
              <a:spcBef>
                <a:spcPts val="0"/>
              </a:spcBef>
              <a:spcAft>
                <a:spcPts val="0"/>
              </a:spcAft>
              <a:buClr>
                <a:schemeClr val="dk2"/>
              </a:buClr>
              <a:buSzPts val="1600"/>
              <a:buFont typeface="Nunito"/>
              <a:buChar char="●"/>
            </a:pPr>
            <a:r>
              <a:rPr lang="en"/>
              <a:t>This paper describes the result on canadian children.It provides the general information of ASD.</a:t>
            </a:r>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endParaRPr>
              <a:solidFill>
                <a:srgbClr val="000000"/>
              </a:solidFill>
            </a:endParaRPr>
          </a:p>
          <a:p>
            <a:pPr marL="0" lvl="0" indent="0" algn="just" rtl="0">
              <a:lnSpc>
                <a:spcPct val="100000"/>
              </a:lnSpc>
              <a:spcBef>
                <a:spcPts val="0"/>
              </a:spcBef>
              <a:spcAft>
                <a:spcPts val="0"/>
              </a:spcAft>
              <a:buSzPts val="1600"/>
              <a:buNone/>
            </a:pPr>
            <a:r>
              <a:rPr lang="en">
                <a:solidFill>
                  <a:srgbClr val="000000"/>
                </a:solidFill>
              </a:rPr>
              <a:t>This paper gave an overview of data with the help of canadian children and described the information of research in a beautiful manner.</a:t>
            </a:r>
            <a:endParaRPr>
              <a:solidFill>
                <a:srgbClr val="000000"/>
              </a:solidFill>
            </a:endParaRPr>
          </a:p>
          <a:p>
            <a:pPr marL="457200" lvl="0" indent="0" algn="just" rtl="0">
              <a:lnSpc>
                <a:spcPct val="100000"/>
              </a:lnSpc>
              <a:spcBef>
                <a:spcPts val="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cxnSp>
        <p:nvCxnSpPr>
          <p:cNvPr id="781" name="Google Shape;781;p8"/>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82" name="Google Shape;782;p8"/>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- 5 </a:t>
            </a:r>
            <a:r>
              <a:rPr lang="en" u="sng" baseline="30000">
                <a:solidFill>
                  <a:schemeClr val="hlink"/>
                </a:solidFill>
                <a:latin typeface="Playfair Display"/>
                <a:ea typeface="Playfair Display"/>
                <a:cs typeface="Playfair Display"/>
                <a:sym typeface="Playfair Display"/>
                <a:hlinkClick r:id="rId3"/>
              </a:rPr>
              <a:t>[5]</a:t>
            </a:r>
            <a:endParaRPr baseline="30000">
              <a:latin typeface="Playfair Display"/>
              <a:ea typeface="Playfair Display"/>
              <a:cs typeface="Playfair Display"/>
              <a:sym typeface="Playfair Display"/>
            </a:endParaRPr>
          </a:p>
        </p:txBody>
      </p:sp>
      <p:sp>
        <p:nvSpPr>
          <p:cNvPr id="783" name="Google Shape;783;p8"/>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t>Paper Title : Evaluating the EEG and Eye Movements for Autism Spectrum Disorder .</a:t>
            </a:r>
            <a:endParaRPr/>
          </a:p>
          <a:p>
            <a:pPr marL="457200" lvl="0" indent="-317500" algn="just" rtl="0">
              <a:lnSpc>
                <a:spcPct val="100000"/>
              </a:lnSpc>
              <a:spcBef>
                <a:spcPts val="1000"/>
              </a:spcBef>
              <a:spcAft>
                <a:spcPts val="0"/>
              </a:spcAft>
              <a:buSzPts val="1400"/>
              <a:buChar char="●"/>
            </a:pPr>
            <a:r>
              <a:rPr lang="en"/>
              <a:t>2018 IEEE International Conference on Big Data (Big Data)</a:t>
            </a:r>
            <a:endParaRPr/>
          </a:p>
          <a:p>
            <a:pPr marL="457200" lvl="0" indent="-317500" algn="just" rtl="0">
              <a:lnSpc>
                <a:spcPct val="100000"/>
              </a:lnSpc>
              <a:spcBef>
                <a:spcPts val="1000"/>
              </a:spcBef>
              <a:spcAft>
                <a:spcPts val="0"/>
              </a:spcAft>
              <a:buSzPts val="1400"/>
              <a:buChar char="●"/>
            </a:pPr>
            <a:r>
              <a:rPr lang="en"/>
              <a:t>Date of Conference:10-13 Dec. 2018</a:t>
            </a:r>
            <a:endParaRPr/>
          </a:p>
          <a:p>
            <a:pPr marL="457200" lvl="0" indent="-317500" algn="just" rtl="0">
              <a:lnSpc>
                <a:spcPct val="100000"/>
              </a:lnSpc>
              <a:spcBef>
                <a:spcPts val="1000"/>
              </a:spcBef>
              <a:spcAft>
                <a:spcPts val="0"/>
              </a:spcAft>
              <a:buSzPts val="1400"/>
              <a:buChar char="●"/>
            </a:pPr>
            <a:r>
              <a:rPr lang="en"/>
              <a:t>Conference location:Seattle, WA, USA</a:t>
            </a:r>
            <a:endParaRPr/>
          </a:p>
          <a:p>
            <a:pPr marL="457200" lvl="0" indent="-317500" algn="just" rtl="0">
              <a:lnSpc>
                <a:spcPct val="100000"/>
              </a:lnSpc>
              <a:spcBef>
                <a:spcPts val="1000"/>
              </a:spcBef>
              <a:spcAft>
                <a:spcPts val="0"/>
              </a:spcAft>
              <a:buSzPts val="1400"/>
              <a:buChar char="●"/>
            </a:pPr>
            <a:r>
              <a:rPr lang="en"/>
              <a:t>This paper presents an analysis and comparison between EEG, Eye and combined data.</a:t>
            </a:r>
            <a:endParaRPr/>
          </a:p>
          <a:p>
            <a:pPr marL="457200" lvl="0" indent="-317500" algn="just" rtl="0">
              <a:lnSpc>
                <a:spcPct val="100000"/>
              </a:lnSpc>
              <a:spcBef>
                <a:spcPts val="1000"/>
              </a:spcBef>
              <a:spcAft>
                <a:spcPts val="0"/>
              </a:spcAft>
              <a:buSzPts val="1400"/>
              <a:buChar char="●"/>
            </a:pPr>
            <a:r>
              <a:rPr lang="en"/>
              <a:t>They have compared four models,two models were created for each model with only EEG and combined data by using PCA and without using PCA, Like SVM with PCA and without PCA .</a:t>
            </a: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cxnSp>
        <p:nvCxnSpPr>
          <p:cNvPr id="788" name="Google Shape;788;p9"/>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89" name="Google Shape;789;p9"/>
          <p:cNvSpPr txBox="1">
            <a:spLocks noGrp="1"/>
          </p:cNvSpPr>
          <p:nvPr>
            <p:ph type="title"/>
          </p:nvPr>
        </p:nvSpPr>
        <p:spPr>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a:latin typeface="Playfair Display"/>
                <a:ea typeface="Playfair Display"/>
                <a:cs typeface="Playfair Display"/>
                <a:sym typeface="Playfair Display"/>
              </a:rPr>
              <a:t>Literature review - 6 </a:t>
            </a:r>
            <a:r>
              <a:rPr lang="en" u="sng" baseline="30000">
                <a:solidFill>
                  <a:schemeClr val="hlink"/>
                </a:solidFill>
                <a:latin typeface="Playfair Display"/>
                <a:ea typeface="Playfair Display"/>
                <a:cs typeface="Playfair Display"/>
                <a:sym typeface="Playfair Display"/>
                <a:hlinkClick r:id="rId3"/>
              </a:rPr>
              <a:t>[6]</a:t>
            </a:r>
            <a:endParaRPr baseline="30000">
              <a:latin typeface="Playfair Display"/>
              <a:ea typeface="Playfair Display"/>
              <a:cs typeface="Playfair Display"/>
              <a:sym typeface="Playfair Display"/>
            </a:endParaRPr>
          </a:p>
        </p:txBody>
      </p:sp>
      <p:sp>
        <p:nvSpPr>
          <p:cNvPr id="790" name="Google Shape;790;p9"/>
          <p:cNvSpPr txBox="1">
            <a:spLocks noGrp="1"/>
          </p:cNvSpPr>
          <p:nvPr>
            <p:ph type="subTitle" idx="1"/>
          </p:nvPr>
        </p:nvSpPr>
        <p:spPr>
          <a:xfrm>
            <a:off x="1633025" y="1212100"/>
            <a:ext cx="5759100" cy="3597600"/>
          </a:xfrm>
          <a:prstGeom prst="rect">
            <a:avLst/>
          </a:prstGeom>
          <a:noFill/>
          <a:ln>
            <a:noFill/>
          </a:ln>
        </p:spPr>
        <p:txBody>
          <a:bodyPr spcFirstLastPara="1" wrap="square" lIns="91425" tIns="91425" rIns="91425" bIns="91425" anchor="t" anchorCtr="0">
            <a:noAutofit/>
          </a:bodyPr>
          <a:lstStyle/>
          <a:p>
            <a:pPr marL="457200" lvl="0" indent="-317500" algn="just" rtl="0">
              <a:lnSpc>
                <a:spcPct val="100000"/>
              </a:lnSpc>
              <a:spcBef>
                <a:spcPts val="0"/>
              </a:spcBef>
              <a:spcAft>
                <a:spcPts val="0"/>
              </a:spcAft>
              <a:buSzPts val="1400"/>
              <a:buChar char="●"/>
            </a:pPr>
            <a:r>
              <a:rPr lang="en">
                <a:solidFill>
                  <a:schemeClr val="dk1"/>
                </a:solidFill>
              </a:rPr>
              <a:t>Paper Title : Automatic Detection of Autism Spectrum Disorder by Tracking the Disorder Co-morbidities</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2019 9th Annual Information Technology, Electromechanical Engineering and Microelectronics Conference (IEMECON)</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Date of Conference: 13-15 March 2019</a:t>
            </a:r>
            <a:endParaRPr>
              <a:solidFill>
                <a:schemeClr val="dk1"/>
              </a:solidFill>
            </a:endParaRPr>
          </a:p>
          <a:p>
            <a:pPr marL="457200" lvl="0" indent="-317500" algn="just" rtl="0">
              <a:lnSpc>
                <a:spcPct val="100000"/>
              </a:lnSpc>
              <a:spcBef>
                <a:spcPts val="1000"/>
              </a:spcBef>
              <a:spcAft>
                <a:spcPts val="0"/>
              </a:spcAft>
              <a:buSzPts val="1400"/>
              <a:buChar char="●"/>
            </a:pPr>
            <a:r>
              <a:rPr lang="en">
                <a:solidFill>
                  <a:schemeClr val="dk1"/>
                </a:solidFill>
              </a:rPr>
              <a:t>Conference Location: Jaipur, India</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This main aim of this to paper provide insights into the mechanism underlying risk-perception in ASD.</a:t>
            </a:r>
            <a:endParaRPr>
              <a:solidFill>
                <a:schemeClr val="dk1"/>
              </a:solidFill>
            </a:endParaRPr>
          </a:p>
          <a:p>
            <a:pPr marL="457200" lvl="0" indent="-317500" algn="just" rtl="0">
              <a:lnSpc>
                <a:spcPct val="100000"/>
              </a:lnSpc>
              <a:spcBef>
                <a:spcPts val="1000"/>
              </a:spcBef>
              <a:spcAft>
                <a:spcPts val="0"/>
              </a:spcAft>
              <a:buClr>
                <a:schemeClr val="dk1"/>
              </a:buClr>
              <a:buSzPts val="1400"/>
              <a:buChar char="●"/>
            </a:pPr>
            <a:r>
              <a:rPr lang="en">
                <a:solidFill>
                  <a:schemeClr val="dk1"/>
                </a:solidFill>
              </a:rPr>
              <a:t>The SSD was calculating by computing the difference between the median risky and medium neutral response.</a:t>
            </a:r>
            <a:endParaRPr>
              <a:solidFill>
                <a:schemeClr val="dk1"/>
              </a:solidFill>
            </a:endParaRPr>
          </a:p>
          <a:p>
            <a:pPr marL="457200" lvl="0" indent="0" algn="just" rtl="0">
              <a:lnSpc>
                <a:spcPct val="100000"/>
              </a:lnSpc>
              <a:spcBef>
                <a:spcPts val="1000"/>
              </a:spcBef>
              <a:spcAft>
                <a:spcPts val="0"/>
              </a:spcAft>
              <a:buSzPts val="1600"/>
              <a:buNone/>
            </a:pPr>
            <a:endParaRPr/>
          </a:p>
          <a:p>
            <a:pPr marL="457200" lvl="0" indent="0" algn="just" rtl="0">
              <a:lnSpc>
                <a:spcPct val="100000"/>
              </a:lnSpc>
              <a:spcBef>
                <a:spcPts val="1000"/>
              </a:spcBef>
              <a:spcAft>
                <a:spcPts val="1000"/>
              </a:spcAft>
              <a:buSzPts val="1600"/>
              <a:buNone/>
            </a:pPr>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4456</Words>
  <Application>Microsoft Office PowerPoint</Application>
  <PresentationFormat>On-screen Show (16:9)</PresentationFormat>
  <Paragraphs>428</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Comfortaa</vt:lpstr>
      <vt:lpstr>Arial</vt:lpstr>
      <vt:lpstr>Nunito Light</vt:lpstr>
      <vt:lpstr>Times New Roman</vt:lpstr>
      <vt:lpstr>Nunito</vt:lpstr>
      <vt:lpstr>Playfair Display</vt:lpstr>
      <vt:lpstr>Garamond</vt:lpstr>
      <vt:lpstr>Organic</vt:lpstr>
      <vt:lpstr> </vt:lpstr>
      <vt:lpstr>PowerPoint Presentation</vt:lpstr>
      <vt:lpstr>Problem Statement</vt:lpstr>
      <vt:lpstr>Literature review - 1 [1]</vt:lpstr>
      <vt:lpstr>Literature review - 2 [2]</vt:lpstr>
      <vt:lpstr>Literature review - 3 [3]</vt:lpstr>
      <vt:lpstr>Literature review - 4 [4]</vt:lpstr>
      <vt:lpstr>Literature review - 5 [5]</vt:lpstr>
      <vt:lpstr>Literature review - 6 [6]</vt:lpstr>
      <vt:lpstr>Literature review - 7 [7]</vt:lpstr>
      <vt:lpstr>Literature review - 8 [8]</vt:lpstr>
      <vt:lpstr>Objective &amp; Scope</vt:lpstr>
      <vt:lpstr>CNN</vt:lpstr>
      <vt:lpstr>PowerPoint Presentation</vt:lpstr>
      <vt:lpstr>PowerPoint Presentation</vt:lpstr>
      <vt:lpstr>                 VGG16</vt:lpstr>
      <vt:lpstr>                 VGG19</vt:lpstr>
      <vt:lpstr>Methodology</vt:lpstr>
      <vt:lpstr>PowerPoint Presentation</vt:lpstr>
      <vt:lpstr>PowerPoint Presentation</vt:lpstr>
      <vt:lpstr>Flowchart</vt:lpstr>
      <vt:lpstr>Experimental Data Description</vt:lpstr>
      <vt:lpstr>Dataset Explanation</vt:lpstr>
      <vt:lpstr>Languages &amp; Libraries</vt:lpstr>
      <vt:lpstr>Implementation</vt:lpstr>
      <vt:lpstr>Implementation (Contd)</vt:lpstr>
      <vt:lpstr>Implementation (Contd)</vt:lpstr>
      <vt:lpstr>Implementation (Contd)</vt:lpstr>
      <vt:lpstr>Model Preparation (VGG16)</vt:lpstr>
      <vt:lpstr>Model Preparation (VGG19)</vt:lpstr>
      <vt:lpstr>Model Fitting</vt:lpstr>
      <vt:lpstr>FINAL RESULTS </vt:lpstr>
      <vt:lpstr>FINAL RESULTS(VGG16)</vt:lpstr>
      <vt:lpstr>FINAL RESULTS (VGG16)</vt:lpstr>
      <vt:lpstr>FINAL RESULTS (VGG16)</vt:lpstr>
      <vt:lpstr>FINAL RESULTS(VGG19)</vt:lpstr>
      <vt:lpstr>FINAL RESULTS (VGG19)</vt:lpstr>
      <vt:lpstr>FINAL RESULTS (VGG19)</vt:lpstr>
      <vt:lpstr>Results from Real Dataset</vt:lpstr>
      <vt:lpstr>Comparison with Base paper</vt:lpstr>
      <vt:lpstr>Contribution</vt:lpstr>
      <vt:lpstr>Answers to C2 Questions</vt:lpstr>
      <vt:lpstr>Conclusion</vt:lpstr>
      <vt:lpstr>References </vt:lpstr>
      <vt:lpstr>References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cp:lastModifiedBy>Dev Vishnu  Srivastav</cp:lastModifiedBy>
  <cp:revision>2</cp:revision>
  <dcterms:modified xsi:type="dcterms:W3CDTF">2025-04-30T19:22:50Z</dcterms:modified>
</cp:coreProperties>
</file>